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89" r:id="rId2"/>
    <p:sldId id="272" r:id="rId3"/>
    <p:sldId id="273" r:id="rId4"/>
    <p:sldId id="330" r:id="rId5"/>
    <p:sldId id="329" r:id="rId6"/>
    <p:sldId id="275" r:id="rId7"/>
    <p:sldId id="290" r:id="rId8"/>
    <p:sldId id="280" r:id="rId9"/>
    <p:sldId id="291" r:id="rId10"/>
    <p:sldId id="294" r:id="rId11"/>
    <p:sldId id="297" r:id="rId12"/>
    <p:sldId id="299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2" r:id="rId24"/>
    <p:sldId id="311" r:id="rId25"/>
    <p:sldId id="318" r:id="rId26"/>
    <p:sldId id="319" r:id="rId27"/>
    <p:sldId id="320" r:id="rId28"/>
    <p:sldId id="321" r:id="rId29"/>
    <p:sldId id="322" r:id="rId30"/>
    <p:sldId id="324" r:id="rId31"/>
    <p:sldId id="335" r:id="rId32"/>
    <p:sldId id="325" r:id="rId33"/>
    <p:sldId id="327" r:id="rId34"/>
    <p:sldId id="328" r:id="rId35"/>
    <p:sldId id="314" r:id="rId36"/>
    <p:sldId id="315" r:id="rId37"/>
    <p:sldId id="313" r:id="rId38"/>
    <p:sldId id="317" r:id="rId39"/>
    <p:sldId id="284" r:id="rId40"/>
    <p:sldId id="332" r:id="rId41"/>
    <p:sldId id="336" r:id="rId42"/>
    <p:sldId id="337" r:id="rId43"/>
    <p:sldId id="288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7979"/>
    <a:srgbClr val="272727"/>
    <a:srgbClr val="1DA951"/>
    <a:srgbClr val="187B3B"/>
    <a:srgbClr val="20C75F"/>
    <a:srgbClr val="1FBB59"/>
    <a:srgbClr val="7F7F7F"/>
    <a:srgbClr val="2B2B2B"/>
    <a:srgbClr val="1ED76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38" autoAdjust="0"/>
    <p:restoredTop sz="81197" autoAdjust="0"/>
  </p:normalViewPr>
  <p:slideViewPr>
    <p:cSldViewPr snapToGrid="0">
      <p:cViewPr varScale="1">
        <p:scale>
          <a:sx n="92" d="100"/>
          <a:sy n="92" d="100"/>
        </p:scale>
        <p:origin x="1638" y="66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jpg>
</file>

<file path=ppt/media/image63.png>
</file>

<file path=ppt/media/image64.png>
</file>

<file path=ppt/media/image65.jpeg>
</file>

<file path=ppt/media/image6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98D68-F3A9-42A6-81C6-32021B83B99A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D5FF69-9701-484C-B2C4-D44DA3EAA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820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1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48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591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291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298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9758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6401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269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3031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024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856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205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501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838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03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5505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228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99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428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CD5FF69-9701-484C-B2C4-D44DA3EAAF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6147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1475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716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955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3540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609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977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2615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891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292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위의</a:t>
            </a:r>
            <a:r>
              <a:rPr kumimoji="1" lang="ko-KR" altLang="en-US" dirty="0"/>
              <a:t> 그래프를 통하여 </a:t>
            </a:r>
            <a:r>
              <a:rPr kumimoji="1" lang="en-US" altLang="ko-KR" dirty="0"/>
              <a:t>2010</a:t>
            </a:r>
            <a:r>
              <a:rPr kumimoji="1" lang="ko-KR" altLang="en-US" dirty="0"/>
              <a:t>년 </a:t>
            </a:r>
            <a:r>
              <a:rPr kumimoji="1" lang="ko-KR" altLang="en-US" dirty="0" err="1"/>
              <a:t>부터</a:t>
            </a:r>
            <a:r>
              <a:rPr kumimoji="1" lang="ko-KR" altLang="en-US" dirty="0"/>
              <a:t> </a:t>
            </a:r>
            <a:r>
              <a:rPr kumimoji="1" lang="en-US" altLang="ko-KR" dirty="0"/>
              <a:t>2022</a:t>
            </a:r>
            <a:r>
              <a:rPr kumimoji="1" lang="ko-KR" altLang="en-US" dirty="0"/>
              <a:t>년까지의 평균을 봤을 때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어쿠스틱한</a:t>
            </a:r>
            <a:r>
              <a:rPr kumimoji="1" lang="ko-KR" altLang="en-US" dirty="0"/>
              <a:t> 음악 혹은 라이브를 하는 것 같은 음악보다는 춤을 출 수 있는 음악을 더 많이 듣는 다는 것을 확인 할 수 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에너지와 </a:t>
            </a:r>
            <a:r>
              <a:rPr kumimoji="1" lang="en-US" altLang="ko-KR" dirty="0"/>
              <a:t>valence</a:t>
            </a:r>
            <a:r>
              <a:rPr kumimoji="1" lang="ko-KR" altLang="en-US" dirty="0"/>
              <a:t> 항목을 통하여 </a:t>
            </a:r>
            <a:r>
              <a:rPr kumimoji="1" lang="en-US" altLang="ko-KR" dirty="0"/>
              <a:t>2015</a:t>
            </a:r>
            <a:r>
              <a:rPr kumimoji="1" lang="ko-KR" altLang="en-US" dirty="0"/>
              <a:t>년 </a:t>
            </a:r>
            <a:r>
              <a:rPr kumimoji="1" lang="ko-KR" altLang="en-US" dirty="0" err="1"/>
              <a:t>부터</a:t>
            </a:r>
            <a:r>
              <a:rPr kumimoji="1" lang="ko-KR" altLang="en-US" dirty="0"/>
              <a:t> </a:t>
            </a:r>
            <a:r>
              <a:rPr kumimoji="1" lang="en-US" altLang="ko-KR" dirty="0"/>
              <a:t>2019</a:t>
            </a:r>
            <a:r>
              <a:rPr kumimoji="1" lang="ko-KR" altLang="en-US" dirty="0"/>
              <a:t>년 사이에는 어두운 스타일의 음악이 유행을 하다 다시 증가 하는 것을 확인 할 수 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음원의 밝음 전도를 나타내는 </a:t>
            </a:r>
            <a:r>
              <a:rPr kumimoji="1" lang="en-US" altLang="ko-KR" dirty="0"/>
              <a:t>valence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energy</a:t>
            </a:r>
            <a:r>
              <a:rPr kumimoji="1" lang="ko-KR" altLang="en-US" dirty="0"/>
              <a:t> 항목이 비슷한 양상으로 추세를 가지는 것을 확인 할 수 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56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연도별</a:t>
            </a:r>
            <a:r>
              <a:rPr kumimoji="1" lang="ko-KR" altLang="en-US" dirty="0"/>
              <a:t> 노래의 </a:t>
            </a:r>
            <a:r>
              <a:rPr kumimoji="1" lang="en-US" altLang="ko-KR" dirty="0"/>
              <a:t>tempo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확인 </a:t>
            </a:r>
            <a:r>
              <a:rPr kumimoji="1" lang="en-US" altLang="ko-KR" dirty="0"/>
              <a:t>2017</a:t>
            </a:r>
            <a:r>
              <a:rPr kumimoji="1" lang="ko-KR" altLang="en-US" dirty="0"/>
              <a:t>년 까지 쭉 감소하다고 그 이후로 다시 상승하는 것을 확인 할 수 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440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가장</a:t>
            </a:r>
            <a:r>
              <a:rPr kumimoji="1" lang="ko-KR" altLang="en-US" dirty="0"/>
              <a:t> 많이 들은 장르는 남자 </a:t>
            </a:r>
            <a:r>
              <a:rPr kumimoji="1" lang="en-US" altLang="ko-KR" dirty="0"/>
              <a:t>K-pop </a:t>
            </a:r>
            <a:r>
              <a:rPr kumimoji="1" lang="ko-KR" altLang="en-US" dirty="0"/>
              <a:t>남자 그룹이고 대부분이 </a:t>
            </a:r>
            <a:r>
              <a:rPr kumimoji="1" lang="en-US" altLang="ko-KR" dirty="0" err="1"/>
              <a:t>k-pop</a:t>
            </a:r>
            <a:r>
              <a:rPr kumimoji="1" lang="ko-KR" altLang="en-US" dirty="0"/>
              <a:t>을 듣고 남 그룹</a:t>
            </a:r>
            <a:r>
              <a:rPr kumimoji="1" lang="en-US" altLang="ko-KR" dirty="0"/>
              <a:t>,</a:t>
            </a:r>
            <a:r>
              <a:rPr kumimoji="1" lang="ko-KR" altLang="en-US" dirty="0"/>
              <a:t> 여자 그룹순으로 </a:t>
            </a:r>
            <a:r>
              <a:rPr kumimoji="1" lang="ko-KR" altLang="en-US" dirty="0" err="1"/>
              <a:t>든것을</a:t>
            </a:r>
            <a:r>
              <a:rPr kumimoji="1" lang="ko-KR" altLang="en-US" dirty="0"/>
              <a:t> 확인 할 수 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622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따라서</a:t>
            </a:r>
            <a:r>
              <a:rPr kumimoji="1" lang="ko-KR" altLang="en-US" dirty="0"/>
              <a:t> 인지도가 낮은 가수는 노래를 발매하여도 노래가 인기가 끌기 힘들다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하지만 인기가 높은 가수들이라 하여도 노래의 인지도가 낮은 노래들이 있을 수 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08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5FF69-9701-484C-B2C4-D44DA3EAAF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17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7A48-8E49-4AAF-B0BC-9117BC48CF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152B79-1C8D-48B1-BED7-9B989A2899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3A84B-B214-480F-9E14-399EC75C7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7AF90-2DA4-4364-A4EB-5D779266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3471E-B7F9-4AB3-9C2E-58923B2A1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04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DCC4E-3DEF-405A-B3F9-528CEE443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F7D196-CB68-4735-BB64-4DBBB8226A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AE9B9-A0B4-437D-9A8A-90141938F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600DF-271A-40FE-BBD6-F556ABC7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F17B7-E35D-4DB6-9538-5636BAACB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662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A6D857-92D2-4740-BACE-00CF4BB1AA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28B894-43CC-4DF7-922E-0CB96A80DB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9EDBB-9B03-4572-B091-C4FF50D71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1EFB8-35BA-4135-8ACB-AF46E75F8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3F262-915C-40A4-8453-19B3BD910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598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C1B58-5CE2-4FF2-83F5-41271676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D1637-42FF-467D-97D4-DA0579D79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D0F4F-D1EE-40B4-BAED-EF85DFB7E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BB36C-959A-4EF8-A3D0-3946320FA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A19EC-E30C-4D1A-B6B9-192483DAE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46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7B42D-3240-4BF8-934D-3130FAF30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CFDF6-01C1-4F6E-BBD5-608658742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B4B79-DAAF-401C-A1CB-AD24A126A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89F10-E05B-4720-B3EB-824337DB0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7EFCC-61D8-4C27-830B-0DFAC3E58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70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BCF72-7BA1-4853-A80B-8F647B247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60448-A049-44D9-869D-2FBFC47D1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92978-11EC-45D0-B8B8-96CEBC79B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89B8B-6625-4E04-8A72-42B357B1D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8AB6B6-DF1E-4DE4-880C-AC96B5F4C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08033-2FC2-4057-8D8E-4CC9C5A03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11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51F0B-C1EC-4AC3-8058-ECCF2CC18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8F962C-B2BF-4533-A505-FE3988785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8D7448-9CAF-422D-B653-889340195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50D2C2-7C0C-4CB2-A992-D95B7FF09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11B8C9-0F1A-4631-BC3E-0466E6A125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AAA6E5-A7B5-46FE-903B-8D4F01B31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EE2A0A-9E25-4862-AFB4-2687D732B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4FB61F-E0D9-4F1B-A7B5-C9BE1D5C6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505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107C0-05F8-4DEC-941C-51123910D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A39B69-765F-4DBC-85E8-0C57F9C02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F2E83F-47B2-4C83-BF45-601F445E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8FD802-208A-486F-AECA-F30934A7A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1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9001B7-2F07-44BD-BEB7-02843D50C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9CC54-7179-43A4-8C56-C0EAEC546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ED1190-3929-46A0-A157-A10C8775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64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159E1-53AC-44B8-B93A-1F69ECBE5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4776D-192F-4E79-936A-E911288C1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AF61A1-BF73-4F78-84F5-E7035C3A0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24924C-99CB-4774-B479-0BCDA31F9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13AD5F-5864-4CC9-A915-FB669027E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AFA80A-D66C-4D37-99AF-1CE1CEA7F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84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A055B-6E89-4F51-9E8B-2DD8BEE56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F3A672-55DB-43ED-88EE-C0E4D163A5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6167AF-47F6-4C8F-AE1E-4AA4B5FCD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B7DB0-EEB5-4130-99B2-582F5C4A1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3FAA7F-5AD1-4DC4-9E9F-800D705C3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18A479-8669-4402-83D6-2124132B5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298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D9C7D5-837E-4E5E-B72F-63D5195A3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9C07C-0DCD-43A5-97C3-838163E14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10540-5807-4511-9C3C-69BA79014C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60C72-0FA3-4AEB-9E5B-FB3E88596E22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C8ED6-C896-41E6-9019-B2BFD5D4BA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7E0ED-708B-497C-9B0F-7BDE15AAE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997AB-39C7-4D8E-9A73-30DC58E13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66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7.png"/><Relationship Id="rId10" Type="http://schemas.openxmlformats.org/officeDocument/2006/relationships/image" Target="../media/image29.svg"/><Relationship Id="rId4" Type="http://schemas.openxmlformats.org/officeDocument/2006/relationships/image" Target="../media/image6.png"/><Relationship Id="rId9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29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1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1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1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1.png"/><Relationship Id="rId7" Type="http://schemas.openxmlformats.org/officeDocument/2006/relationships/image" Target="../media/image5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29.sv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1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1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6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jpe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67749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27">
            <a:extLst>
              <a:ext uri="{FF2B5EF4-FFF2-40B4-BE49-F238E27FC236}">
                <a16:creationId xmlns:a16="http://schemas.microsoft.com/office/drawing/2014/main" id="{F09EC4BB-696D-493F-A71E-025E542F7562}"/>
              </a:ext>
            </a:extLst>
          </p:cNvPr>
          <p:cNvSpPr/>
          <p:nvPr/>
        </p:nvSpPr>
        <p:spPr>
          <a:xfrm>
            <a:off x="459744" y="757866"/>
            <a:ext cx="2129069" cy="2008747"/>
          </a:xfrm>
          <a:prstGeom prst="roundRect">
            <a:avLst>
              <a:gd name="adj" fmla="val 872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993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EDA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A511FA-83EC-45F7-B26A-FECABE6B9B89}"/>
              </a:ext>
            </a:extLst>
          </p:cNvPr>
          <p:cNvSpPr txBox="1"/>
          <p:nvPr/>
        </p:nvSpPr>
        <p:spPr>
          <a:xfrm>
            <a:off x="2754144" y="1703764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연도별 템포</a:t>
            </a:r>
            <a:endParaRPr lang="id-ID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54144" y="2292190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88870" y="2292190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743985" y="2292190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AC1013C-D35C-4CF3-9C63-200070536FEF}"/>
              </a:ext>
            </a:extLst>
          </p:cNvPr>
          <p:cNvSpPr/>
          <p:nvPr/>
        </p:nvSpPr>
        <p:spPr>
          <a:xfrm>
            <a:off x="341302" y="3316637"/>
            <a:ext cx="11388688" cy="2474401"/>
          </a:xfrm>
          <a:prstGeom prst="roundRect">
            <a:avLst>
              <a:gd name="adj" fmla="val 220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9D1C0648-2C95-A3B5-3F18-7CC0203DEF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74" y="3132083"/>
            <a:ext cx="10844819" cy="253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6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27">
            <a:extLst>
              <a:ext uri="{FF2B5EF4-FFF2-40B4-BE49-F238E27FC236}">
                <a16:creationId xmlns:a16="http://schemas.microsoft.com/office/drawing/2014/main" id="{F09EC4BB-696D-493F-A71E-025E542F7562}"/>
              </a:ext>
            </a:extLst>
          </p:cNvPr>
          <p:cNvSpPr/>
          <p:nvPr/>
        </p:nvSpPr>
        <p:spPr>
          <a:xfrm>
            <a:off x="459744" y="757866"/>
            <a:ext cx="2129069" cy="2008747"/>
          </a:xfrm>
          <a:prstGeom prst="roundRect">
            <a:avLst>
              <a:gd name="adj" fmla="val 872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993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EDA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A511FA-83EC-45F7-B26A-FECABE6B9B89}"/>
              </a:ext>
            </a:extLst>
          </p:cNvPr>
          <p:cNvSpPr txBox="1"/>
          <p:nvPr/>
        </p:nvSpPr>
        <p:spPr>
          <a:xfrm>
            <a:off x="2754144" y="1703764"/>
            <a:ext cx="220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가장 많이 들은 장르</a:t>
            </a:r>
            <a:endParaRPr lang="id-ID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54144" y="2292190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88870" y="2292190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743985" y="2292190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AC1013C-D35C-4CF3-9C63-200070536FEF}"/>
              </a:ext>
            </a:extLst>
          </p:cNvPr>
          <p:cNvSpPr/>
          <p:nvPr/>
        </p:nvSpPr>
        <p:spPr>
          <a:xfrm>
            <a:off x="341302" y="3316637"/>
            <a:ext cx="11388688" cy="2474401"/>
          </a:xfrm>
          <a:prstGeom prst="roundRect">
            <a:avLst>
              <a:gd name="adj" fmla="val 220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5FA6CC47-0BB8-E0AB-6E55-8D5A96B497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25" y="2907915"/>
            <a:ext cx="7772400" cy="2998800"/>
          </a:xfrm>
          <a:prstGeom prst="rect">
            <a:avLst/>
          </a:prstGeom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그림 39" descr="텍스트, 콤팩트디스크이(가) 표시된 사진&#10;&#10;자동 생성된 설명">
            <a:extLst>
              <a:ext uri="{FF2B5EF4-FFF2-40B4-BE49-F238E27FC236}">
                <a16:creationId xmlns:a16="http://schemas.microsoft.com/office/drawing/2014/main" id="{AC101A28-E57E-0215-D4D8-DE950D42AF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155" y="837211"/>
            <a:ext cx="5069504" cy="506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81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469001" y="758424"/>
            <a:ext cx="993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EDA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A511FA-83EC-45F7-B26A-FECABE6B9B89}"/>
              </a:ext>
            </a:extLst>
          </p:cNvPr>
          <p:cNvSpPr txBox="1"/>
          <p:nvPr/>
        </p:nvSpPr>
        <p:spPr>
          <a:xfrm>
            <a:off x="5138766" y="838373"/>
            <a:ext cx="3653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노래의 인기와 가수의 인기 </a:t>
            </a:r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산점도</a:t>
            </a:r>
            <a:endParaRPr lang="id-ID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1649619" y="878634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2896687" y="867820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4462488" y="872754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AC1013C-D35C-4CF3-9C63-200070536FEF}"/>
              </a:ext>
            </a:extLst>
          </p:cNvPr>
          <p:cNvSpPr/>
          <p:nvPr/>
        </p:nvSpPr>
        <p:spPr>
          <a:xfrm>
            <a:off x="341302" y="3316637"/>
            <a:ext cx="11388688" cy="2474401"/>
          </a:xfrm>
          <a:prstGeom prst="roundRect">
            <a:avLst>
              <a:gd name="adj" fmla="val 220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69387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A2F92F12-14E5-2136-2854-1D67616D57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25" y="1477484"/>
            <a:ext cx="6375400" cy="44450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D396395-76F9-DC0C-91B9-AED4F66307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488" y="1469236"/>
            <a:ext cx="698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781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AC1013C-D35C-4CF3-9C63-200070536FEF}"/>
              </a:ext>
            </a:extLst>
          </p:cNvPr>
          <p:cNvSpPr/>
          <p:nvPr/>
        </p:nvSpPr>
        <p:spPr>
          <a:xfrm>
            <a:off x="341302" y="3316637"/>
            <a:ext cx="11388688" cy="2474401"/>
          </a:xfrm>
          <a:prstGeom prst="roundRect">
            <a:avLst>
              <a:gd name="adj" fmla="val 220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521394E-C63C-A3A8-F806-1D5421D02E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96" y="2574157"/>
            <a:ext cx="4934681" cy="3293064"/>
          </a:xfrm>
          <a:prstGeom prst="rect">
            <a:avLst/>
          </a:prstGeom>
        </p:spPr>
      </p:pic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5780DD5C-FC51-B7C1-ABA2-AC3FD59900FE}"/>
              </a:ext>
            </a:extLst>
          </p:cNvPr>
          <p:cNvSpPr/>
          <p:nvPr/>
        </p:nvSpPr>
        <p:spPr>
          <a:xfrm>
            <a:off x="6709893" y="1378040"/>
            <a:ext cx="4789722" cy="1313645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/>
              <a:t>레이블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</a:p>
          <a:p>
            <a:pPr algn="ctr"/>
            <a:r>
              <a:rPr kumimoji="1" lang="en-US" altLang="ko-Kore-KR" dirty="0" err="1"/>
              <a:t>Track_popularity</a:t>
            </a:r>
            <a:r>
              <a:rPr kumimoji="1" lang="en-US" altLang="ko-Kore-KR" dirty="0"/>
              <a:t> &gt;= 73</a:t>
            </a:r>
            <a:endParaRPr kumimoji="1" lang="ko-Kore-KR" altLang="en-US" dirty="0"/>
          </a:p>
        </p:txBody>
      </p:sp>
      <p:sp>
        <p:nvSpPr>
          <p:cNvPr id="35" name="모서리가 둥근 직사각형 34">
            <a:extLst>
              <a:ext uri="{FF2B5EF4-FFF2-40B4-BE49-F238E27FC236}">
                <a16:creationId xmlns:a16="http://schemas.microsoft.com/office/drawing/2014/main" id="{FDDF743B-87BF-C9C8-BF4D-F946785280D9}"/>
              </a:ext>
            </a:extLst>
          </p:cNvPr>
          <p:cNvSpPr/>
          <p:nvPr/>
        </p:nvSpPr>
        <p:spPr>
          <a:xfrm>
            <a:off x="6722163" y="2907118"/>
            <a:ext cx="4789722" cy="1313645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/>
              <a:t>레이블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</a:p>
          <a:p>
            <a:pPr algn="ctr"/>
            <a:r>
              <a:rPr kumimoji="1" lang="en-US" altLang="ko-Kore-KR" dirty="0" err="1"/>
              <a:t>Track_popularity</a:t>
            </a:r>
            <a:r>
              <a:rPr kumimoji="1" lang="en-US" altLang="ko-Kore-KR" dirty="0"/>
              <a:t> &gt;= 45</a:t>
            </a:r>
            <a:endParaRPr kumimoji="1" lang="ko-Kore-KR" altLang="en-US" dirty="0"/>
          </a:p>
        </p:txBody>
      </p: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6D36E378-A1A4-C331-8847-7C799E42597C}"/>
              </a:ext>
            </a:extLst>
          </p:cNvPr>
          <p:cNvSpPr/>
          <p:nvPr/>
        </p:nvSpPr>
        <p:spPr>
          <a:xfrm>
            <a:off x="6748530" y="4437478"/>
            <a:ext cx="4789722" cy="1313645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/>
              <a:t>레이블</a:t>
            </a:r>
            <a:r>
              <a:rPr kumimoji="1" lang="ko-KR" altLang="en-US" dirty="0"/>
              <a:t> </a:t>
            </a:r>
            <a:r>
              <a:rPr kumimoji="1" lang="en-US" altLang="ko-KR" dirty="0"/>
              <a:t>0</a:t>
            </a:r>
          </a:p>
          <a:p>
            <a:pPr algn="ctr"/>
            <a:r>
              <a:rPr kumimoji="1" lang="en-US" altLang="ko-Kore-KR" dirty="0" err="1"/>
              <a:t>Track_popularity</a:t>
            </a:r>
            <a:r>
              <a:rPr kumimoji="1" lang="en-US" altLang="ko-Kore-KR" dirty="0"/>
              <a:t> &lt; 45</a:t>
            </a:r>
            <a:endParaRPr kumimoji="1"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6410C79-621F-46A1-C8FB-A9C7A6D8C1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96" y="2566270"/>
            <a:ext cx="4921802" cy="328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497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AC1013C-D35C-4CF3-9C63-200070536FEF}"/>
              </a:ext>
            </a:extLst>
          </p:cNvPr>
          <p:cNvSpPr/>
          <p:nvPr/>
        </p:nvSpPr>
        <p:spPr>
          <a:xfrm>
            <a:off x="341302" y="3316637"/>
            <a:ext cx="11388688" cy="2474401"/>
          </a:xfrm>
          <a:prstGeom prst="roundRect">
            <a:avLst>
              <a:gd name="adj" fmla="val 220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7720B4B-BB51-342C-8988-DA646CEAFF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776" y="2575222"/>
            <a:ext cx="5136922" cy="3411159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0A86B9D-A931-CD01-C923-3A577C0E07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607" y="2574428"/>
            <a:ext cx="5157513" cy="3424832"/>
          </a:xfrm>
          <a:prstGeom prst="rect">
            <a:avLst/>
          </a:prstGeom>
        </p:spPr>
      </p:pic>
      <p:sp>
        <p:nvSpPr>
          <p:cNvPr id="24" name="Rectangle: Rounded Corners 5">
            <a:extLst>
              <a:ext uri="{FF2B5EF4-FFF2-40B4-BE49-F238E27FC236}">
                <a16:creationId xmlns:a16="http://schemas.microsoft.com/office/drawing/2014/main" id="{722B6F87-6AF7-B2D4-C432-C043574E0467}"/>
              </a:ext>
            </a:extLst>
          </p:cNvPr>
          <p:cNvSpPr/>
          <p:nvPr/>
        </p:nvSpPr>
        <p:spPr>
          <a:xfrm>
            <a:off x="6584278" y="828765"/>
            <a:ext cx="2158700" cy="8952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&gt;= 90</a:t>
            </a:r>
          </a:p>
          <a:p>
            <a:pPr algn="ctr"/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레이블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9</a:t>
            </a:r>
            <a:endParaRPr lang="en-US" sz="12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Rectangle: Rounded Corners 5">
            <a:extLst>
              <a:ext uri="{FF2B5EF4-FFF2-40B4-BE49-F238E27FC236}">
                <a16:creationId xmlns:a16="http://schemas.microsoft.com/office/drawing/2014/main" id="{F1A5DC7D-D23C-804E-336B-7C983AB1DF14}"/>
              </a:ext>
            </a:extLst>
          </p:cNvPr>
          <p:cNvSpPr/>
          <p:nvPr/>
        </p:nvSpPr>
        <p:spPr>
          <a:xfrm>
            <a:off x="8952740" y="813908"/>
            <a:ext cx="2158700" cy="8952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2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&gt;=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</a:p>
          <a:p>
            <a:pPr algn="ctr"/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레이블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</a:t>
            </a:r>
            <a:endParaRPr lang="en-US" altLang="ko-Kore-KR" sz="12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Rectangle: Rounded Corners 5">
            <a:extLst>
              <a:ext uri="{FF2B5EF4-FFF2-40B4-BE49-F238E27FC236}">
                <a16:creationId xmlns:a16="http://schemas.microsoft.com/office/drawing/2014/main" id="{90C78058-C25A-F783-1D2B-863447ECC938}"/>
              </a:ext>
            </a:extLst>
          </p:cNvPr>
          <p:cNvSpPr/>
          <p:nvPr/>
        </p:nvSpPr>
        <p:spPr>
          <a:xfrm>
            <a:off x="6584278" y="1857494"/>
            <a:ext cx="2158700" cy="8952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2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&gt;=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</a:p>
          <a:p>
            <a:pPr algn="ctr"/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레이블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</a:t>
            </a:r>
            <a:endParaRPr lang="en-US" altLang="ko-Kore-KR" sz="12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Rectangle: Rounded Corners 5">
            <a:extLst>
              <a:ext uri="{FF2B5EF4-FFF2-40B4-BE49-F238E27FC236}">
                <a16:creationId xmlns:a16="http://schemas.microsoft.com/office/drawing/2014/main" id="{28D67080-25F4-6735-DAB4-6B857D01FDC3}"/>
              </a:ext>
            </a:extLst>
          </p:cNvPr>
          <p:cNvSpPr/>
          <p:nvPr/>
        </p:nvSpPr>
        <p:spPr>
          <a:xfrm>
            <a:off x="8952740" y="1842637"/>
            <a:ext cx="2158700" cy="8952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2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&gt;=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6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</a:p>
          <a:p>
            <a:pPr algn="ctr"/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레이블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6</a:t>
            </a:r>
            <a:endParaRPr lang="en-US" altLang="ko-Kore-KR" sz="12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2" name="Rectangle: Rounded Corners 5">
            <a:extLst>
              <a:ext uri="{FF2B5EF4-FFF2-40B4-BE49-F238E27FC236}">
                <a16:creationId xmlns:a16="http://schemas.microsoft.com/office/drawing/2014/main" id="{082210D6-C60B-9C48-ADE5-F4D309C4866D}"/>
              </a:ext>
            </a:extLst>
          </p:cNvPr>
          <p:cNvSpPr/>
          <p:nvPr/>
        </p:nvSpPr>
        <p:spPr>
          <a:xfrm>
            <a:off x="6584278" y="2908010"/>
            <a:ext cx="2158700" cy="8952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2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&gt;=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</a:p>
          <a:p>
            <a:pPr algn="ctr"/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레이블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</a:t>
            </a:r>
            <a:endParaRPr lang="en-US" altLang="ko-Kore-KR" sz="12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3" name="Rectangle: Rounded Corners 5">
            <a:extLst>
              <a:ext uri="{FF2B5EF4-FFF2-40B4-BE49-F238E27FC236}">
                <a16:creationId xmlns:a16="http://schemas.microsoft.com/office/drawing/2014/main" id="{815BAFBE-C4AA-8464-B807-69817B7F3E36}"/>
              </a:ext>
            </a:extLst>
          </p:cNvPr>
          <p:cNvSpPr/>
          <p:nvPr/>
        </p:nvSpPr>
        <p:spPr>
          <a:xfrm>
            <a:off x="8952740" y="2893153"/>
            <a:ext cx="2158700" cy="8952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2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&gt;=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</a:p>
          <a:p>
            <a:pPr algn="ctr"/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레이블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  <a:endParaRPr lang="en-US" altLang="ko-Kore-KR" sz="12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" name="Rectangle: Rounded Corners 5">
            <a:extLst>
              <a:ext uri="{FF2B5EF4-FFF2-40B4-BE49-F238E27FC236}">
                <a16:creationId xmlns:a16="http://schemas.microsoft.com/office/drawing/2014/main" id="{4D8EE7D7-A105-D88C-DE74-E6844D0A24BE}"/>
              </a:ext>
            </a:extLst>
          </p:cNvPr>
          <p:cNvSpPr/>
          <p:nvPr/>
        </p:nvSpPr>
        <p:spPr>
          <a:xfrm>
            <a:off x="6584278" y="3936739"/>
            <a:ext cx="2158700" cy="8952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2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&gt;=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</a:p>
          <a:p>
            <a:pPr algn="ctr"/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레이블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  <a:endParaRPr lang="en-US" altLang="ko-Kore-KR" sz="12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" name="Rectangle: Rounded Corners 5">
            <a:extLst>
              <a:ext uri="{FF2B5EF4-FFF2-40B4-BE49-F238E27FC236}">
                <a16:creationId xmlns:a16="http://schemas.microsoft.com/office/drawing/2014/main" id="{3691EB98-A72A-4C3C-700F-1F0BBE7CE9B9}"/>
              </a:ext>
            </a:extLst>
          </p:cNvPr>
          <p:cNvSpPr/>
          <p:nvPr/>
        </p:nvSpPr>
        <p:spPr>
          <a:xfrm>
            <a:off x="8952740" y="3921882"/>
            <a:ext cx="2158700" cy="8952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2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&gt;=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</a:p>
          <a:p>
            <a:pPr algn="ctr"/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레이블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endParaRPr lang="en-US" altLang="ko-Kore-KR" sz="12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" name="Rectangle: Rounded Corners 5">
            <a:extLst>
              <a:ext uri="{FF2B5EF4-FFF2-40B4-BE49-F238E27FC236}">
                <a16:creationId xmlns:a16="http://schemas.microsoft.com/office/drawing/2014/main" id="{CCB039D4-2E71-82FB-D34C-AD8E7EE2DB92}"/>
              </a:ext>
            </a:extLst>
          </p:cNvPr>
          <p:cNvSpPr/>
          <p:nvPr/>
        </p:nvSpPr>
        <p:spPr>
          <a:xfrm>
            <a:off x="6607031" y="5022615"/>
            <a:ext cx="2158700" cy="8952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2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&gt;=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</a:p>
          <a:p>
            <a:pPr algn="ctr"/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레이블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en-US" altLang="ko-Kore-KR" sz="12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" name="Rectangle: Rounded Corners 5">
            <a:extLst>
              <a:ext uri="{FF2B5EF4-FFF2-40B4-BE49-F238E27FC236}">
                <a16:creationId xmlns:a16="http://schemas.microsoft.com/office/drawing/2014/main" id="{CCEED95A-C2B5-9DBA-BDDE-C7AF1728E462}"/>
              </a:ext>
            </a:extLst>
          </p:cNvPr>
          <p:cNvSpPr/>
          <p:nvPr/>
        </p:nvSpPr>
        <p:spPr>
          <a:xfrm>
            <a:off x="8975493" y="5007758"/>
            <a:ext cx="2158700" cy="8952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2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&lt;1</a:t>
            </a:r>
            <a:r>
              <a:rPr lang="en-US" altLang="ko-Kore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0</a:t>
            </a:r>
          </a:p>
          <a:p>
            <a:pPr algn="ctr"/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레이블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2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  <a:endParaRPr lang="en-US" altLang="ko-Kore-KR" sz="12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241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1" grpId="0" animBg="1"/>
      <p:bldP spid="38" grpId="0" animBg="1"/>
      <p:bldP spid="39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AC1013C-D35C-4CF3-9C63-200070536FEF}"/>
              </a:ext>
            </a:extLst>
          </p:cNvPr>
          <p:cNvSpPr/>
          <p:nvPr/>
        </p:nvSpPr>
        <p:spPr>
          <a:xfrm>
            <a:off x="341302" y="3316637"/>
            <a:ext cx="11388688" cy="2474401"/>
          </a:xfrm>
          <a:prstGeom prst="roundRect">
            <a:avLst>
              <a:gd name="adj" fmla="val 220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61499656-47F0-9DE0-2B6C-F4EC84508F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174" y="2355319"/>
            <a:ext cx="7097565" cy="3404338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0C9176F8-F7F1-86BB-8931-4BD7F0A3A7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947" y="2357260"/>
            <a:ext cx="7097565" cy="3393400"/>
          </a:xfrm>
          <a:prstGeom prst="rect">
            <a:avLst/>
          </a:prstGeom>
        </p:spPr>
      </p:pic>
      <p:sp>
        <p:nvSpPr>
          <p:cNvPr id="34" name="Rectangle: Rounded Corners 5">
            <a:extLst>
              <a:ext uri="{FF2B5EF4-FFF2-40B4-BE49-F238E27FC236}">
                <a16:creationId xmlns:a16="http://schemas.microsoft.com/office/drawing/2014/main" id="{5E4B4C41-FE68-AFED-7F99-51E4400E3CAE}"/>
              </a:ext>
            </a:extLst>
          </p:cNvPr>
          <p:cNvSpPr/>
          <p:nvPr/>
        </p:nvSpPr>
        <p:spPr>
          <a:xfrm>
            <a:off x="901510" y="2807671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독립변수 </a:t>
            </a:r>
            <a:r>
              <a:rPr lang="en-US" altLang="ko-KR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(11998,</a:t>
            </a:r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16)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5" name="Rectangle: Rounded Corners 5">
            <a:extLst>
              <a:ext uri="{FF2B5EF4-FFF2-40B4-BE49-F238E27FC236}">
                <a16:creationId xmlns:a16="http://schemas.microsoft.com/office/drawing/2014/main" id="{05EFD451-1DBD-DCB9-6443-48CDDFAC5393}"/>
              </a:ext>
            </a:extLst>
          </p:cNvPr>
          <p:cNvSpPr/>
          <p:nvPr/>
        </p:nvSpPr>
        <p:spPr>
          <a:xfrm>
            <a:off x="901510" y="3976582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종속변수 </a:t>
            </a:r>
            <a:r>
              <a:rPr lang="en-US" altLang="ko-KR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(11998</a:t>
            </a:r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695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4" name="Rectangle: Rounded Corners 5">
            <a:extLst>
              <a:ext uri="{FF2B5EF4-FFF2-40B4-BE49-F238E27FC236}">
                <a16:creationId xmlns:a16="http://schemas.microsoft.com/office/drawing/2014/main" id="{5E4B4C41-FE68-AFED-7F99-51E4400E3CAE}"/>
              </a:ext>
            </a:extLst>
          </p:cNvPr>
          <p:cNvSpPr/>
          <p:nvPr/>
        </p:nvSpPr>
        <p:spPr>
          <a:xfrm>
            <a:off x="679958" y="2820228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</a:p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Artist_followers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5" name="Rectangle: Rounded Corners 5">
            <a:extLst>
              <a:ext uri="{FF2B5EF4-FFF2-40B4-BE49-F238E27FC236}">
                <a16:creationId xmlns:a16="http://schemas.microsoft.com/office/drawing/2014/main" id="{05EFD451-1DBD-DCB9-6443-48CDDFAC5393}"/>
              </a:ext>
            </a:extLst>
          </p:cNvPr>
          <p:cNvSpPr/>
          <p:nvPr/>
        </p:nvSpPr>
        <p:spPr>
          <a:xfrm>
            <a:off x="679958" y="3989139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Audio_Features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ctangle: Rounded Corners 5">
            <a:extLst>
              <a:ext uri="{FF2B5EF4-FFF2-40B4-BE49-F238E27FC236}">
                <a16:creationId xmlns:a16="http://schemas.microsoft.com/office/drawing/2014/main" id="{ED2F42A5-5A49-9B2A-542C-CCB804760D69}"/>
              </a:ext>
            </a:extLst>
          </p:cNvPr>
          <p:cNvSpPr/>
          <p:nvPr/>
        </p:nvSpPr>
        <p:spPr>
          <a:xfrm>
            <a:off x="4169916" y="2820228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Track_year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Rectangle: Rounded Corners 5">
            <a:extLst>
              <a:ext uri="{FF2B5EF4-FFF2-40B4-BE49-F238E27FC236}">
                <a16:creationId xmlns:a16="http://schemas.microsoft.com/office/drawing/2014/main" id="{75AAA9E1-901B-6261-C511-93327EEDA29B}"/>
              </a:ext>
            </a:extLst>
          </p:cNvPr>
          <p:cNvSpPr/>
          <p:nvPr/>
        </p:nvSpPr>
        <p:spPr>
          <a:xfrm>
            <a:off x="4169916" y="3972609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Duration_ms</a:t>
            </a:r>
            <a:r>
              <a:rPr 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</a:t>
            </a:r>
          </a:p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Time_signature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오른쪽 화살표[R] 23">
            <a:extLst>
              <a:ext uri="{FF2B5EF4-FFF2-40B4-BE49-F238E27FC236}">
                <a16:creationId xmlns:a16="http://schemas.microsoft.com/office/drawing/2014/main" id="{B0A45CD4-81C0-588F-9D6B-D34F4DAE49E6}"/>
              </a:ext>
            </a:extLst>
          </p:cNvPr>
          <p:cNvSpPr/>
          <p:nvPr/>
        </p:nvSpPr>
        <p:spPr>
          <a:xfrm>
            <a:off x="7659874" y="3644722"/>
            <a:ext cx="975939" cy="563756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36FF6E44-CF40-201A-AE84-78D1C6AA97F8}"/>
              </a:ext>
            </a:extLst>
          </p:cNvPr>
          <p:cNvSpPr/>
          <p:nvPr/>
        </p:nvSpPr>
        <p:spPr>
          <a:xfrm>
            <a:off x="8989002" y="2144504"/>
            <a:ext cx="2523040" cy="819206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/>
              <a:t>레이블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</a:p>
          <a:p>
            <a:pPr algn="ctr"/>
            <a:r>
              <a:rPr kumimoji="1" lang="en-US" altLang="ko-KR" sz="1400" dirty="0"/>
              <a:t>(1324)</a:t>
            </a:r>
          </a:p>
        </p:txBody>
      </p: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6A97CC67-69A1-767D-F09F-F7AB6BA10F06}"/>
              </a:ext>
            </a:extLst>
          </p:cNvPr>
          <p:cNvSpPr/>
          <p:nvPr/>
        </p:nvSpPr>
        <p:spPr>
          <a:xfrm>
            <a:off x="9013651" y="3387576"/>
            <a:ext cx="2523040" cy="819206"/>
          </a:xfrm>
          <a:prstGeom prst="roundRect">
            <a:avLst/>
          </a:prstGeom>
          <a:solidFill>
            <a:srgbClr val="1DA951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/>
              <a:t>레이블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</a:p>
          <a:p>
            <a:pPr algn="ctr"/>
            <a:r>
              <a:rPr kumimoji="1" lang="en-US" altLang="ko-KR" sz="1400" dirty="0"/>
              <a:t>(6616)</a:t>
            </a:r>
          </a:p>
        </p:txBody>
      </p:sp>
      <p:sp>
        <p:nvSpPr>
          <p:cNvPr id="37" name="모서리가 둥근 직사각형 36">
            <a:extLst>
              <a:ext uri="{FF2B5EF4-FFF2-40B4-BE49-F238E27FC236}">
                <a16:creationId xmlns:a16="http://schemas.microsoft.com/office/drawing/2014/main" id="{BBE98591-49E9-6F60-9320-4DCA908296DE}"/>
              </a:ext>
            </a:extLst>
          </p:cNvPr>
          <p:cNvSpPr/>
          <p:nvPr/>
        </p:nvSpPr>
        <p:spPr>
          <a:xfrm>
            <a:off x="9055912" y="4600388"/>
            <a:ext cx="2523040" cy="81920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/>
              <a:t>레이블</a:t>
            </a:r>
            <a:r>
              <a:rPr kumimoji="1" lang="ko-KR" altLang="en-US" dirty="0"/>
              <a:t> </a:t>
            </a:r>
            <a:r>
              <a:rPr kumimoji="1" lang="en-US" altLang="ko-KR" dirty="0"/>
              <a:t>0</a:t>
            </a:r>
          </a:p>
          <a:p>
            <a:pPr algn="ctr"/>
            <a:r>
              <a:rPr kumimoji="1" lang="en-US" altLang="ko-KR" sz="1400" dirty="0"/>
              <a:t>(4058)</a:t>
            </a:r>
          </a:p>
        </p:txBody>
      </p:sp>
    </p:spTree>
    <p:extLst>
      <p:ext uri="{BB962C8B-B14F-4D97-AF65-F5344CB8AC3E}">
        <p14:creationId xmlns:p14="http://schemas.microsoft.com/office/powerpoint/2010/main" val="3753144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2" grpId="0" animBg="1"/>
      <p:bldP spid="4" grpId="0" animBg="1"/>
      <p:bldP spid="24" grpId="0" animBg="1"/>
      <p:bldP spid="31" grpId="0" animBg="1"/>
      <p:bldP spid="36" grpId="0" animBg="1"/>
      <p:bldP spid="3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A9B237D6-46EC-1657-1985-90F08F2E838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61" y="2517070"/>
            <a:ext cx="3911600" cy="2179744"/>
          </a:xfrm>
          <a:prstGeom prst="rect">
            <a:avLst/>
          </a:prstGeom>
        </p:spPr>
      </p:pic>
      <p:sp>
        <p:nvSpPr>
          <p:cNvPr id="38" name="Rectangle: Rounded Corners 5">
            <a:extLst>
              <a:ext uri="{FF2B5EF4-FFF2-40B4-BE49-F238E27FC236}">
                <a16:creationId xmlns:a16="http://schemas.microsoft.com/office/drawing/2014/main" id="{81C65108-1E47-002B-0F7B-98CA63507E82}"/>
              </a:ext>
            </a:extLst>
          </p:cNvPr>
          <p:cNvSpPr/>
          <p:nvPr/>
        </p:nvSpPr>
        <p:spPr>
          <a:xfrm>
            <a:off x="1476066" y="4983603"/>
            <a:ext cx="1996652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로지스틱회귀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A1F49C06-D138-71B8-635E-4B5D327A26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617" y="2522225"/>
            <a:ext cx="3354316" cy="2200680"/>
          </a:xfrm>
          <a:prstGeom prst="rect">
            <a:avLst/>
          </a:prstGeom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015ACC5D-1FDF-E770-FCBD-6C680567DD59}"/>
              </a:ext>
            </a:extLst>
          </p:cNvPr>
          <p:cNvSpPr/>
          <p:nvPr/>
        </p:nvSpPr>
        <p:spPr>
          <a:xfrm>
            <a:off x="8494248" y="2522225"/>
            <a:ext cx="3354315" cy="22006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7" name="그래픽 46">
            <a:extLst>
              <a:ext uri="{FF2B5EF4-FFF2-40B4-BE49-F238E27FC236}">
                <a16:creationId xmlns:a16="http://schemas.microsoft.com/office/drawing/2014/main" id="{6C471B89-5343-6EC6-553C-58EFF86741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671224" y="2522225"/>
            <a:ext cx="3058763" cy="2209152"/>
          </a:xfrm>
          <a:prstGeom prst="rect">
            <a:avLst/>
          </a:prstGeom>
        </p:spPr>
      </p:pic>
      <p:sp>
        <p:nvSpPr>
          <p:cNvPr id="48" name="Rectangle: Rounded Corners 5">
            <a:extLst>
              <a:ext uri="{FF2B5EF4-FFF2-40B4-BE49-F238E27FC236}">
                <a16:creationId xmlns:a16="http://schemas.microsoft.com/office/drawing/2014/main" id="{F9C9683F-1C9C-A065-53A6-F5F45C50BD37}"/>
              </a:ext>
            </a:extLst>
          </p:cNvPr>
          <p:cNvSpPr/>
          <p:nvPr/>
        </p:nvSpPr>
        <p:spPr>
          <a:xfrm>
            <a:off x="5401976" y="4980639"/>
            <a:ext cx="1996652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서포트벡터머신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Rectangle: Rounded Corners 5">
            <a:extLst>
              <a:ext uri="{FF2B5EF4-FFF2-40B4-BE49-F238E27FC236}">
                <a16:creationId xmlns:a16="http://schemas.microsoft.com/office/drawing/2014/main" id="{F341BD31-AD47-BAF0-A485-68C98838866F}"/>
              </a:ext>
            </a:extLst>
          </p:cNvPr>
          <p:cNvSpPr/>
          <p:nvPr/>
        </p:nvSpPr>
        <p:spPr>
          <a:xfrm>
            <a:off x="9367080" y="4977326"/>
            <a:ext cx="1996652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랜덤포레스트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2" name="Rectangle: Rounded Corners 5">
            <a:extLst>
              <a:ext uri="{FF2B5EF4-FFF2-40B4-BE49-F238E27FC236}">
                <a16:creationId xmlns:a16="http://schemas.microsoft.com/office/drawing/2014/main" id="{E1FB31B6-69C3-2446-6186-8D0CD828AA15}"/>
              </a:ext>
            </a:extLst>
          </p:cNvPr>
          <p:cNvSpPr/>
          <p:nvPr/>
        </p:nvSpPr>
        <p:spPr>
          <a:xfrm>
            <a:off x="6291529" y="968977"/>
            <a:ext cx="5712314" cy="1008855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로지스틱 회귀 결과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67.78%</a:t>
            </a:r>
          </a:p>
          <a:p>
            <a:pPr algn="ctr"/>
            <a:r>
              <a:rPr lang="ko-KR" alt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서포트벡터머신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결과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69%</a:t>
            </a:r>
          </a:p>
          <a:p>
            <a:pPr algn="ctr"/>
            <a:r>
              <a:rPr lang="ko-KR" alt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랜덤포레스트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결과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72.9%</a:t>
            </a:r>
          </a:p>
        </p:txBody>
      </p:sp>
    </p:spTree>
    <p:extLst>
      <p:ext uri="{BB962C8B-B14F-4D97-AF65-F5344CB8AC3E}">
        <p14:creationId xmlns:p14="http://schemas.microsoft.com/office/powerpoint/2010/main" val="164853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5" grpId="0" animBg="1"/>
      <p:bldP spid="48" grpId="0" animBg="1"/>
      <p:bldP spid="49" grpId="0" animBg="1"/>
      <p:bldP spid="5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731AE1F2-84E2-D8DE-9252-6DD1485C2D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011" y="2544082"/>
            <a:ext cx="9139640" cy="335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185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897A82A9-8830-9990-BC6D-DC2F15470A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482" y="2676966"/>
            <a:ext cx="2092192" cy="2092192"/>
          </a:xfrm>
          <a:prstGeom prst="rect">
            <a:avLst/>
          </a:prstGeom>
        </p:spPr>
      </p:pic>
      <p:sp>
        <p:nvSpPr>
          <p:cNvPr id="20" name="오른쪽 화살표[R] 19">
            <a:extLst>
              <a:ext uri="{FF2B5EF4-FFF2-40B4-BE49-F238E27FC236}">
                <a16:creationId xmlns:a16="http://schemas.microsoft.com/office/drawing/2014/main" id="{BEE05235-80DE-B643-6051-6F607930E2FF}"/>
              </a:ext>
            </a:extLst>
          </p:cNvPr>
          <p:cNvSpPr/>
          <p:nvPr/>
        </p:nvSpPr>
        <p:spPr>
          <a:xfrm>
            <a:off x="4189865" y="3547364"/>
            <a:ext cx="975939" cy="563756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6C8BCF3-797E-5738-67B4-BC971A60C659}"/>
              </a:ext>
            </a:extLst>
          </p:cNvPr>
          <p:cNvSpPr/>
          <p:nvPr/>
        </p:nvSpPr>
        <p:spPr>
          <a:xfrm>
            <a:off x="570872" y="2653545"/>
            <a:ext cx="3354315" cy="22006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3" name="그래픽 22">
            <a:extLst>
              <a:ext uri="{FF2B5EF4-FFF2-40B4-BE49-F238E27FC236}">
                <a16:creationId xmlns:a16="http://schemas.microsoft.com/office/drawing/2014/main" id="{8DD3B224-CCE6-8419-E5D7-679C401EB9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7848" y="2653545"/>
            <a:ext cx="3058763" cy="2209152"/>
          </a:xfrm>
          <a:prstGeom prst="rect">
            <a:avLst/>
          </a:prstGeom>
        </p:spPr>
      </p:pic>
      <p:sp>
        <p:nvSpPr>
          <p:cNvPr id="24" name="Rectangle: Rounded Corners 5">
            <a:extLst>
              <a:ext uri="{FF2B5EF4-FFF2-40B4-BE49-F238E27FC236}">
                <a16:creationId xmlns:a16="http://schemas.microsoft.com/office/drawing/2014/main" id="{1C2F76C5-A4DA-6E97-F9CD-2A3E6F30F19E}"/>
              </a:ext>
            </a:extLst>
          </p:cNvPr>
          <p:cNvSpPr/>
          <p:nvPr/>
        </p:nvSpPr>
        <p:spPr>
          <a:xfrm>
            <a:off x="1443704" y="5108646"/>
            <a:ext cx="1996652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랜덤포레스트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Rectangle: Rounded Corners 5">
            <a:extLst>
              <a:ext uri="{FF2B5EF4-FFF2-40B4-BE49-F238E27FC236}">
                <a16:creationId xmlns:a16="http://schemas.microsoft.com/office/drawing/2014/main" id="{8121A060-CF14-50ED-B5E8-12C1B015E311}"/>
              </a:ext>
            </a:extLst>
          </p:cNvPr>
          <p:cNvSpPr/>
          <p:nvPr/>
        </p:nvSpPr>
        <p:spPr>
          <a:xfrm>
            <a:off x="5430482" y="4954441"/>
            <a:ext cx="1996652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RandomsearchCV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3" name="오른쪽 화살표[R] 32">
            <a:extLst>
              <a:ext uri="{FF2B5EF4-FFF2-40B4-BE49-F238E27FC236}">
                <a16:creationId xmlns:a16="http://schemas.microsoft.com/office/drawing/2014/main" id="{5C46D57D-10C6-575D-50D0-9C21AB8901C1}"/>
              </a:ext>
            </a:extLst>
          </p:cNvPr>
          <p:cNvSpPr/>
          <p:nvPr/>
        </p:nvSpPr>
        <p:spPr>
          <a:xfrm>
            <a:off x="7950326" y="3472007"/>
            <a:ext cx="975939" cy="563756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4" name="Rectangle: Rounded Corners 4">
            <a:extLst>
              <a:ext uri="{FF2B5EF4-FFF2-40B4-BE49-F238E27FC236}">
                <a16:creationId xmlns:a16="http://schemas.microsoft.com/office/drawing/2014/main" id="{158C56A5-7FA9-C66A-B313-37E0F602805F}"/>
              </a:ext>
            </a:extLst>
          </p:cNvPr>
          <p:cNvSpPr/>
          <p:nvPr/>
        </p:nvSpPr>
        <p:spPr>
          <a:xfrm>
            <a:off x="9182150" y="3325455"/>
            <a:ext cx="2092192" cy="879575"/>
          </a:xfrm>
          <a:prstGeom prst="roundRect">
            <a:avLst>
              <a:gd name="adj" fmla="val 34586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모델의 정확도</a:t>
            </a:r>
            <a:endParaRPr lang="en-US" altLang="ko-KR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약 </a:t>
            </a:r>
            <a:r>
              <a:rPr lang="en-US" altLang="ko-KR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71.75%</a:t>
            </a:r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66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4" grpId="0" animBg="1"/>
      <p:bldP spid="31" grpId="0" animBg="1"/>
      <p:bldP spid="33" grpId="0" animBg="1"/>
      <p:bldP spid="3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Spotify Logo Png - Free Transparent PNG Logos">
            <a:extLst>
              <a:ext uri="{FF2B5EF4-FFF2-40B4-BE49-F238E27FC236}">
                <a16:creationId xmlns:a16="http://schemas.microsoft.com/office/drawing/2014/main" id="{FD7B46F7-E92C-4078-A203-307369150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42" y="560153"/>
            <a:ext cx="5560769" cy="5560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3AE2B8-CD6C-446D-A761-61C7EE11F7A2}"/>
              </a:ext>
            </a:extLst>
          </p:cNvPr>
          <p:cNvSpPr txBox="1"/>
          <p:nvPr/>
        </p:nvSpPr>
        <p:spPr>
          <a:xfrm>
            <a:off x="5206482" y="1951954"/>
            <a:ext cx="66482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  <a:cs typeface="Arial" panose="020B0604020202020204" pitchFamily="34" charset="0"/>
              </a:rPr>
              <a:t>한국 음원시장 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  <a:cs typeface="Arial" panose="020B0604020202020204" pitchFamily="34" charset="0"/>
            </a:endParaRPr>
          </a:p>
          <a:p>
            <a:pPr algn="ctr"/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  <a:cs typeface="Arial" panose="020B0604020202020204" pitchFamily="34" charset="0"/>
              </a:rPr>
              <a:t>성공요인 분석</a:t>
            </a:r>
            <a:endParaRPr lang="en-US" sz="4000" b="1" dirty="0">
              <a:solidFill>
                <a:schemeClr val="bg1"/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495AFCB-C19D-4385-9814-9D4FDDAF842E}"/>
              </a:ext>
            </a:extLst>
          </p:cNvPr>
          <p:cNvSpPr/>
          <p:nvPr/>
        </p:nvSpPr>
        <p:spPr>
          <a:xfrm>
            <a:off x="7547781" y="3582608"/>
            <a:ext cx="1965649" cy="555222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046125-334B-185A-F409-C5CD4FAAB416}"/>
              </a:ext>
            </a:extLst>
          </p:cNvPr>
          <p:cNvSpPr txBox="1"/>
          <p:nvPr/>
        </p:nvSpPr>
        <p:spPr>
          <a:xfrm>
            <a:off x="470347" y="227456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Picture 4" descr="Spotify Logo Png - Free Transparent PNG Logos">
            <a:extLst>
              <a:ext uri="{FF2B5EF4-FFF2-40B4-BE49-F238E27FC236}">
                <a16:creationId xmlns:a16="http://schemas.microsoft.com/office/drawing/2014/main" id="{584361CD-EFB4-8188-7DB5-5DC8ECA5D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13" y="239193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9098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8B0D6A0-46FD-C390-EFBE-67596FD37D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71" y="2989411"/>
            <a:ext cx="6210300" cy="26924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E689066-3DE0-5C7E-120E-D434D1A77F4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099" y="1090894"/>
            <a:ext cx="51816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34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2426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검정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" name="Rectangle: Rounded Corners 5">
            <a:extLst>
              <a:ext uri="{FF2B5EF4-FFF2-40B4-BE49-F238E27FC236}">
                <a16:creationId xmlns:a16="http://schemas.microsoft.com/office/drawing/2014/main" id="{1DFDB753-0369-9E1B-8313-B38E98249C9C}"/>
              </a:ext>
            </a:extLst>
          </p:cNvPr>
          <p:cNvSpPr/>
          <p:nvPr/>
        </p:nvSpPr>
        <p:spPr>
          <a:xfrm>
            <a:off x="679958" y="2820228"/>
            <a:ext cx="6725394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대립가설</a:t>
            </a:r>
            <a:r>
              <a:rPr lang="en-US" altLang="ko-KR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(H0) : </a:t>
            </a:r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가수의 인지도가 노래의 인기에 영향을 미친다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Rectangle: Rounded Corners 5">
            <a:extLst>
              <a:ext uri="{FF2B5EF4-FFF2-40B4-BE49-F238E27FC236}">
                <a16:creationId xmlns:a16="http://schemas.microsoft.com/office/drawing/2014/main" id="{EB80A516-A9C9-74EF-0B2A-7C080BA3B929}"/>
              </a:ext>
            </a:extLst>
          </p:cNvPr>
          <p:cNvSpPr/>
          <p:nvPr/>
        </p:nvSpPr>
        <p:spPr>
          <a:xfrm>
            <a:off x="679957" y="4156915"/>
            <a:ext cx="6725394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귀무가설</a:t>
            </a:r>
            <a:r>
              <a:rPr lang="en-US" altLang="ko-KR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(H1)</a:t>
            </a:r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가수의 인지도가 노래의 인기에 영향을 미치지 않는다</a:t>
            </a:r>
            <a:r>
              <a:rPr lang="en-US" altLang="ko-KR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오른쪽 화살표[R] 19">
            <a:extLst>
              <a:ext uri="{FF2B5EF4-FFF2-40B4-BE49-F238E27FC236}">
                <a16:creationId xmlns:a16="http://schemas.microsoft.com/office/drawing/2014/main" id="{3FFF3D53-B888-5D51-FE42-2EE9F6B9CCCC}"/>
              </a:ext>
            </a:extLst>
          </p:cNvPr>
          <p:cNvSpPr/>
          <p:nvPr/>
        </p:nvSpPr>
        <p:spPr>
          <a:xfrm>
            <a:off x="7950326" y="3472007"/>
            <a:ext cx="975939" cy="563756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Rectangle: Rounded Corners 4">
            <a:extLst>
              <a:ext uri="{FF2B5EF4-FFF2-40B4-BE49-F238E27FC236}">
                <a16:creationId xmlns:a16="http://schemas.microsoft.com/office/drawing/2014/main" id="{0F62C2E3-5FC0-B31D-72E8-27606FDEF370}"/>
              </a:ext>
            </a:extLst>
          </p:cNvPr>
          <p:cNvSpPr/>
          <p:nvPr/>
        </p:nvSpPr>
        <p:spPr>
          <a:xfrm>
            <a:off x="9182150" y="3325455"/>
            <a:ext cx="2092192" cy="879575"/>
          </a:xfrm>
          <a:prstGeom prst="roundRect">
            <a:avLst>
              <a:gd name="adj" fmla="val 34586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T-</a:t>
            </a:r>
            <a:r>
              <a:rPr lang="ko-KR" alt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검정</a:t>
            </a:r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43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9" grpId="0" animBg="1"/>
      <p:bldP spid="20" grpId="0" animBg="1"/>
      <p:bldP spid="2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2426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검정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0" name="모서리가 둥근 직사각형 19">
            <a:extLst>
              <a:ext uri="{FF2B5EF4-FFF2-40B4-BE49-F238E27FC236}">
                <a16:creationId xmlns:a16="http://schemas.microsoft.com/office/drawing/2014/main" id="{F64F6455-5BD4-3C79-70A7-BECA1B2AE667}"/>
              </a:ext>
            </a:extLst>
          </p:cNvPr>
          <p:cNvSpPr/>
          <p:nvPr/>
        </p:nvSpPr>
        <p:spPr>
          <a:xfrm>
            <a:off x="1223024" y="2721671"/>
            <a:ext cx="3146898" cy="1338074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/>
              <a:t>Artist_popularity</a:t>
            </a:r>
            <a:r>
              <a:rPr kumimoji="1" lang="ko-KR" altLang="en-US" dirty="0"/>
              <a:t>가 </a:t>
            </a:r>
            <a:r>
              <a:rPr kumimoji="1" lang="en-US" altLang="ko-KR" dirty="0"/>
              <a:t>75</a:t>
            </a:r>
            <a:r>
              <a:rPr kumimoji="1" lang="ko-KR" altLang="en-US" dirty="0"/>
              <a:t> 이상</a:t>
            </a:r>
            <a:endParaRPr kumimoji="1" lang="en-US" altLang="ko-KR" dirty="0"/>
          </a:p>
          <a:p>
            <a:pPr algn="ctr"/>
            <a:r>
              <a:rPr kumimoji="1" lang="en-US" altLang="ko-KR" dirty="0"/>
              <a:t>(4398)</a:t>
            </a:r>
          </a:p>
        </p:txBody>
      </p:sp>
      <p:sp>
        <p:nvSpPr>
          <p:cNvPr id="22" name="모서리가 둥근 직사각형 21">
            <a:extLst>
              <a:ext uri="{FF2B5EF4-FFF2-40B4-BE49-F238E27FC236}">
                <a16:creationId xmlns:a16="http://schemas.microsoft.com/office/drawing/2014/main" id="{C270E057-A249-0C2C-8BD4-0935168E0145}"/>
              </a:ext>
            </a:extLst>
          </p:cNvPr>
          <p:cNvSpPr/>
          <p:nvPr/>
        </p:nvSpPr>
        <p:spPr>
          <a:xfrm>
            <a:off x="1223024" y="4313124"/>
            <a:ext cx="3146898" cy="1338074"/>
          </a:xfrm>
          <a:prstGeom prst="roundRect">
            <a:avLst/>
          </a:prstGeom>
          <a:solidFill>
            <a:srgbClr val="1DA951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/>
              <a:t>Artist_popularity</a:t>
            </a:r>
            <a:r>
              <a:rPr kumimoji="1" lang="ko-KR" altLang="en-US" dirty="0"/>
              <a:t>가 </a:t>
            </a:r>
            <a:r>
              <a:rPr kumimoji="1" lang="en-US" altLang="ko-KR" dirty="0"/>
              <a:t>75</a:t>
            </a:r>
            <a:r>
              <a:rPr kumimoji="1" lang="ko-KR" altLang="en-US" dirty="0"/>
              <a:t> 미만</a:t>
            </a:r>
            <a:endParaRPr kumimoji="1" lang="en-US" altLang="ko-KR" dirty="0"/>
          </a:p>
          <a:p>
            <a:pPr algn="ctr"/>
            <a:r>
              <a:rPr kumimoji="1" lang="en-US" altLang="ko-KR" dirty="0"/>
              <a:t>(8598)</a:t>
            </a:r>
          </a:p>
        </p:txBody>
      </p:sp>
      <p:sp>
        <p:nvSpPr>
          <p:cNvPr id="23" name="오른쪽 화살표[R] 22">
            <a:extLst>
              <a:ext uri="{FF2B5EF4-FFF2-40B4-BE49-F238E27FC236}">
                <a16:creationId xmlns:a16="http://schemas.microsoft.com/office/drawing/2014/main" id="{DD2F6ADA-6A10-9E72-567A-ECD15F0A56B7}"/>
              </a:ext>
            </a:extLst>
          </p:cNvPr>
          <p:cNvSpPr/>
          <p:nvPr/>
        </p:nvSpPr>
        <p:spPr>
          <a:xfrm>
            <a:off x="5074838" y="3606538"/>
            <a:ext cx="1484937" cy="875467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T</a:t>
            </a:r>
            <a:r>
              <a:rPr kumimoji="1" lang="ko-KR" altLang="en-US" dirty="0"/>
              <a:t> 검정</a:t>
            </a:r>
            <a:endParaRPr kumimoji="1"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7863A81-4188-B3D5-677F-8D93BA068E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690" y="3158980"/>
            <a:ext cx="5194300" cy="381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5CF1ED7-EFA3-335E-5E23-80B6B873789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691" y="3539980"/>
            <a:ext cx="35687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317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분산분석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AC6A1CA2-A84E-A3E4-BAFF-68E04A0DEA06}"/>
              </a:ext>
            </a:extLst>
          </p:cNvPr>
          <p:cNvSpPr/>
          <p:nvPr/>
        </p:nvSpPr>
        <p:spPr>
          <a:xfrm>
            <a:off x="1075988" y="2554039"/>
            <a:ext cx="2523040" cy="819206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1</a:t>
            </a:r>
            <a:r>
              <a:rPr kumimoji="1" lang="ko-KR" altLang="en-US" dirty="0"/>
              <a:t>번 그룹</a:t>
            </a:r>
            <a:endParaRPr kumimoji="1" lang="en-US" altLang="ko-KR" dirty="0"/>
          </a:p>
          <a:p>
            <a:pPr algn="ctr"/>
            <a:r>
              <a:rPr kumimoji="1" lang="en-US" altLang="ko-KR" sz="1400" dirty="0"/>
              <a:t>(</a:t>
            </a:r>
            <a:r>
              <a:rPr kumimoji="1" lang="en-US" altLang="ko-KR" sz="1400" dirty="0" err="1"/>
              <a:t>artist_popularity</a:t>
            </a:r>
            <a:r>
              <a:rPr kumimoji="1" lang="en-US" altLang="ko-KR" sz="1400" dirty="0"/>
              <a:t>&gt;=73)</a:t>
            </a:r>
          </a:p>
        </p:txBody>
      </p:sp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BC2CECD5-1100-0100-8BDD-190DFE48666D}"/>
              </a:ext>
            </a:extLst>
          </p:cNvPr>
          <p:cNvSpPr/>
          <p:nvPr/>
        </p:nvSpPr>
        <p:spPr>
          <a:xfrm>
            <a:off x="1087758" y="3719837"/>
            <a:ext cx="2523040" cy="819206"/>
          </a:xfrm>
          <a:prstGeom prst="roundRect">
            <a:avLst/>
          </a:prstGeom>
          <a:solidFill>
            <a:srgbClr val="1DA951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2</a:t>
            </a:r>
            <a:r>
              <a:rPr kumimoji="1" lang="ko-KR" altLang="en-US" dirty="0"/>
              <a:t>번 그룹</a:t>
            </a:r>
            <a:endParaRPr kumimoji="1" lang="en-US" altLang="ko-KR" dirty="0"/>
          </a:p>
          <a:p>
            <a:pPr algn="ctr"/>
            <a:r>
              <a:rPr kumimoji="1" lang="en-US" altLang="ko-KR" sz="1400" dirty="0"/>
              <a:t>(</a:t>
            </a:r>
            <a:r>
              <a:rPr kumimoji="1" lang="en-US" altLang="ko-KR" sz="1400" dirty="0" err="1"/>
              <a:t>artist_popularity</a:t>
            </a:r>
            <a:r>
              <a:rPr kumimoji="1" lang="en-US" altLang="ko-KR" sz="1400" dirty="0"/>
              <a:t>&gt;=45)</a:t>
            </a:r>
          </a:p>
        </p:txBody>
      </p:sp>
      <p:sp>
        <p:nvSpPr>
          <p:cNvPr id="20" name="모서리가 둥근 직사각형 19">
            <a:extLst>
              <a:ext uri="{FF2B5EF4-FFF2-40B4-BE49-F238E27FC236}">
                <a16:creationId xmlns:a16="http://schemas.microsoft.com/office/drawing/2014/main" id="{C10BC109-0478-3D00-CDF5-1B37DB92423C}"/>
              </a:ext>
            </a:extLst>
          </p:cNvPr>
          <p:cNvSpPr/>
          <p:nvPr/>
        </p:nvSpPr>
        <p:spPr>
          <a:xfrm>
            <a:off x="1117140" y="4894012"/>
            <a:ext cx="2523040" cy="81920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3</a:t>
            </a:r>
            <a:r>
              <a:rPr kumimoji="1" lang="ko-KR" altLang="en-US" dirty="0"/>
              <a:t>번 그룹</a:t>
            </a:r>
            <a:endParaRPr kumimoji="1" lang="en-US" altLang="ko-KR" dirty="0"/>
          </a:p>
          <a:p>
            <a:pPr algn="ctr"/>
            <a:r>
              <a:rPr kumimoji="1" lang="en-US" altLang="ko-KR" sz="1400" dirty="0"/>
              <a:t>(</a:t>
            </a:r>
            <a:r>
              <a:rPr kumimoji="1" lang="en-US" altLang="ko-KR" sz="1400" dirty="0" err="1"/>
              <a:t>artist_popularity</a:t>
            </a:r>
            <a:r>
              <a:rPr kumimoji="1" lang="en-US" altLang="ko-KR" sz="1400" dirty="0"/>
              <a:t>&lt;45)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E9F11B0-7122-63B4-2991-1506FCA8A9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193" y="2489294"/>
            <a:ext cx="6306576" cy="327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67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9" grpId="0" animBg="1"/>
      <p:bldP spid="2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분산분석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" name="Rectangle: Rounded Corners 5">
            <a:extLst>
              <a:ext uri="{FF2B5EF4-FFF2-40B4-BE49-F238E27FC236}">
                <a16:creationId xmlns:a16="http://schemas.microsoft.com/office/drawing/2014/main" id="{32685B7F-DEA2-B6A1-1E16-C425A640D84E}"/>
              </a:ext>
            </a:extLst>
          </p:cNvPr>
          <p:cNvSpPr/>
          <p:nvPr/>
        </p:nvSpPr>
        <p:spPr>
          <a:xfrm>
            <a:off x="838698" y="2965961"/>
            <a:ext cx="5299457" cy="2100463"/>
          </a:xfrm>
          <a:prstGeom prst="roundRect">
            <a:avLst>
              <a:gd name="adj" fmla="val 23238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0" name="그래픽 19">
            <a:extLst>
              <a:ext uri="{FF2B5EF4-FFF2-40B4-BE49-F238E27FC236}">
                <a16:creationId xmlns:a16="http://schemas.microsoft.com/office/drawing/2014/main" id="{E115607D-B406-2653-2FCF-7EE6102E6D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8946" y="2999227"/>
            <a:ext cx="4906648" cy="2067197"/>
          </a:xfrm>
          <a:prstGeom prst="rect">
            <a:avLst/>
          </a:prstGeom>
        </p:spPr>
      </p:pic>
      <p:sp>
        <p:nvSpPr>
          <p:cNvPr id="22" name="오른쪽 화살표[R] 21">
            <a:extLst>
              <a:ext uri="{FF2B5EF4-FFF2-40B4-BE49-F238E27FC236}">
                <a16:creationId xmlns:a16="http://schemas.microsoft.com/office/drawing/2014/main" id="{6683FCA0-8548-90FB-60B7-281E7A5675AF}"/>
              </a:ext>
            </a:extLst>
          </p:cNvPr>
          <p:cNvSpPr/>
          <p:nvPr/>
        </p:nvSpPr>
        <p:spPr>
          <a:xfrm>
            <a:off x="6368404" y="3578458"/>
            <a:ext cx="1204374" cy="703385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C4F4D87-2511-5D36-C0C1-ADAEBA0EC78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7691" y="3733733"/>
            <a:ext cx="3591624" cy="39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540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3272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음악적 요인 분석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9" name="그림 18" descr="테이블이(가) 표시된 사진&#10;&#10;자동 생성된 설명">
            <a:extLst>
              <a:ext uri="{FF2B5EF4-FFF2-40B4-BE49-F238E27FC236}">
                <a16:creationId xmlns:a16="http://schemas.microsoft.com/office/drawing/2014/main" id="{C4608279-FBBE-53D7-1F37-81488BCCAAD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98" y="2595679"/>
            <a:ext cx="5206284" cy="3196375"/>
          </a:xfrm>
          <a:prstGeom prst="rect">
            <a:avLst/>
          </a:prstGeom>
        </p:spPr>
      </p:pic>
      <p:pic>
        <p:nvPicPr>
          <p:cNvPr id="31" name="그림 30" descr="텍스트이(가) 표시된 사진&#10;&#10;자동 생성된 설명">
            <a:extLst>
              <a:ext uri="{FF2B5EF4-FFF2-40B4-BE49-F238E27FC236}">
                <a16:creationId xmlns:a16="http://schemas.microsoft.com/office/drawing/2014/main" id="{A140EA1A-D036-7A96-54EB-78E1F61B061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040" y="3463459"/>
            <a:ext cx="2781300" cy="2197100"/>
          </a:xfrm>
          <a:prstGeom prst="rect">
            <a:avLst/>
          </a:prstGeom>
        </p:spPr>
      </p:pic>
      <p:sp>
        <p:nvSpPr>
          <p:cNvPr id="33" name="Rectangle: Rounded Corners 5">
            <a:extLst>
              <a:ext uri="{FF2B5EF4-FFF2-40B4-BE49-F238E27FC236}">
                <a16:creationId xmlns:a16="http://schemas.microsoft.com/office/drawing/2014/main" id="{88935F90-45FF-99DF-0DF4-80EA602ED3DB}"/>
              </a:ext>
            </a:extLst>
          </p:cNvPr>
          <p:cNvSpPr/>
          <p:nvPr/>
        </p:nvSpPr>
        <p:spPr>
          <a:xfrm>
            <a:off x="7296631" y="2594419"/>
            <a:ext cx="3068775" cy="573783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방탄소년단 스트리밍 횟수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30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3272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음악적 요인 분석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BC9D0D-BB91-829B-0222-30DA021FC8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48" y="2799191"/>
            <a:ext cx="6997700" cy="8890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95BA56E-6DDD-9DF5-6234-551113A011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771" y="1828898"/>
            <a:ext cx="3403600" cy="3467100"/>
          </a:xfrm>
          <a:prstGeom prst="rect">
            <a:avLst/>
          </a:prstGeom>
        </p:spPr>
      </p:pic>
      <p:pic>
        <p:nvPicPr>
          <p:cNvPr id="24" name="그림 23" descr="테이블이(가) 표시된 사진&#10;&#10;자동 생성된 설명">
            <a:extLst>
              <a:ext uri="{FF2B5EF4-FFF2-40B4-BE49-F238E27FC236}">
                <a16:creationId xmlns:a16="http://schemas.microsoft.com/office/drawing/2014/main" id="{3468A38C-B379-3C2B-1D2D-5122A806634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461" y="2624594"/>
            <a:ext cx="5008309" cy="302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12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3272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음악적 요인 분석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42D1B03-AE7D-D83D-AD56-4D9F299F40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48" y="672196"/>
            <a:ext cx="10354973" cy="514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109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456525" y="702490"/>
            <a:ext cx="3272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음악적 요인 분석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3728575" y="798220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5036201" y="802625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6664216" y="798220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5">
            <a:extLst>
              <a:ext uri="{FF2B5EF4-FFF2-40B4-BE49-F238E27FC236}">
                <a16:creationId xmlns:a16="http://schemas.microsoft.com/office/drawing/2014/main" id="{06E5EB5D-6BBD-5BED-5B38-A404A6A31058}"/>
              </a:ext>
            </a:extLst>
          </p:cNvPr>
          <p:cNvSpPr/>
          <p:nvPr/>
        </p:nvSpPr>
        <p:spPr>
          <a:xfrm>
            <a:off x="903188" y="1641511"/>
            <a:ext cx="2139107" cy="703385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LOUDNESS</a:t>
            </a:r>
          </a:p>
        </p:txBody>
      </p:sp>
      <p:sp>
        <p:nvSpPr>
          <p:cNvPr id="22" name="Rectangle: Rounded Corners 5">
            <a:extLst>
              <a:ext uri="{FF2B5EF4-FFF2-40B4-BE49-F238E27FC236}">
                <a16:creationId xmlns:a16="http://schemas.microsoft.com/office/drawing/2014/main" id="{301DBB67-390B-AC2B-FB85-1917B2875F12}"/>
              </a:ext>
            </a:extLst>
          </p:cNvPr>
          <p:cNvSpPr/>
          <p:nvPr/>
        </p:nvSpPr>
        <p:spPr>
          <a:xfrm>
            <a:off x="906625" y="2612121"/>
            <a:ext cx="2139107" cy="703385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ENERGY</a:t>
            </a:r>
          </a:p>
        </p:txBody>
      </p:sp>
      <p:sp>
        <p:nvSpPr>
          <p:cNvPr id="23" name="Rectangle: Rounded Corners 5">
            <a:extLst>
              <a:ext uri="{FF2B5EF4-FFF2-40B4-BE49-F238E27FC236}">
                <a16:creationId xmlns:a16="http://schemas.microsoft.com/office/drawing/2014/main" id="{D56D54B9-771B-4FE1-A5AA-0F42E4BDC21F}"/>
              </a:ext>
            </a:extLst>
          </p:cNvPr>
          <p:cNvSpPr/>
          <p:nvPr/>
        </p:nvSpPr>
        <p:spPr>
          <a:xfrm>
            <a:off x="943948" y="3644598"/>
            <a:ext cx="2139107" cy="703385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ACOUSTICNESS</a:t>
            </a:r>
          </a:p>
        </p:txBody>
      </p:sp>
      <p:sp>
        <p:nvSpPr>
          <p:cNvPr id="24" name="Rectangle: Rounded Corners 5">
            <a:extLst>
              <a:ext uri="{FF2B5EF4-FFF2-40B4-BE49-F238E27FC236}">
                <a16:creationId xmlns:a16="http://schemas.microsoft.com/office/drawing/2014/main" id="{085223CE-8274-EE4F-7515-3702687AEC4E}"/>
              </a:ext>
            </a:extLst>
          </p:cNvPr>
          <p:cNvSpPr/>
          <p:nvPr/>
        </p:nvSpPr>
        <p:spPr>
          <a:xfrm>
            <a:off x="943948" y="4617668"/>
            <a:ext cx="2139107" cy="703385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DANCEABILITY</a:t>
            </a:r>
          </a:p>
        </p:txBody>
      </p:sp>
      <p:sp>
        <p:nvSpPr>
          <p:cNvPr id="31" name="Rectangle: Rounded Corners 5">
            <a:extLst>
              <a:ext uri="{FF2B5EF4-FFF2-40B4-BE49-F238E27FC236}">
                <a16:creationId xmlns:a16="http://schemas.microsoft.com/office/drawing/2014/main" id="{18835FA9-9E91-729E-FB17-196C007EFABE}"/>
              </a:ext>
            </a:extLst>
          </p:cNvPr>
          <p:cNvSpPr/>
          <p:nvPr/>
        </p:nvSpPr>
        <p:spPr>
          <a:xfrm>
            <a:off x="3468042" y="1640728"/>
            <a:ext cx="2139107" cy="703385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INSTRUMENTALNESS</a:t>
            </a:r>
          </a:p>
        </p:txBody>
      </p:sp>
      <p:sp>
        <p:nvSpPr>
          <p:cNvPr id="33" name="Rectangle: Rounded Corners 5">
            <a:extLst>
              <a:ext uri="{FF2B5EF4-FFF2-40B4-BE49-F238E27FC236}">
                <a16:creationId xmlns:a16="http://schemas.microsoft.com/office/drawing/2014/main" id="{C70C80E2-6CC5-8971-F132-6478DB79CD6A}"/>
              </a:ext>
            </a:extLst>
          </p:cNvPr>
          <p:cNvSpPr/>
          <p:nvPr/>
        </p:nvSpPr>
        <p:spPr>
          <a:xfrm>
            <a:off x="3471479" y="2611338"/>
            <a:ext cx="2139107" cy="703385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LIVENESS</a:t>
            </a:r>
          </a:p>
        </p:txBody>
      </p:sp>
      <p:sp>
        <p:nvSpPr>
          <p:cNvPr id="34" name="Rectangle: Rounded Corners 5">
            <a:extLst>
              <a:ext uri="{FF2B5EF4-FFF2-40B4-BE49-F238E27FC236}">
                <a16:creationId xmlns:a16="http://schemas.microsoft.com/office/drawing/2014/main" id="{9BCF4028-A399-1A4D-3D0D-37899E225D0B}"/>
              </a:ext>
            </a:extLst>
          </p:cNvPr>
          <p:cNvSpPr/>
          <p:nvPr/>
        </p:nvSpPr>
        <p:spPr>
          <a:xfrm>
            <a:off x="3508802" y="3643815"/>
            <a:ext cx="2139107" cy="703385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SPEECHINESS</a:t>
            </a:r>
          </a:p>
        </p:txBody>
      </p:sp>
      <p:sp>
        <p:nvSpPr>
          <p:cNvPr id="35" name="Rectangle: Rounded Corners 5">
            <a:extLst>
              <a:ext uri="{FF2B5EF4-FFF2-40B4-BE49-F238E27FC236}">
                <a16:creationId xmlns:a16="http://schemas.microsoft.com/office/drawing/2014/main" id="{7F31BFC3-08DF-856B-0FFD-2C773176F57B}"/>
              </a:ext>
            </a:extLst>
          </p:cNvPr>
          <p:cNvSpPr/>
          <p:nvPr/>
        </p:nvSpPr>
        <p:spPr>
          <a:xfrm>
            <a:off x="3508802" y="4616885"/>
            <a:ext cx="2139107" cy="703385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</a:t>
            </a:r>
          </a:p>
        </p:txBody>
      </p:sp>
      <p:sp>
        <p:nvSpPr>
          <p:cNvPr id="36" name="오른쪽 화살표[R] 35">
            <a:extLst>
              <a:ext uri="{FF2B5EF4-FFF2-40B4-BE49-F238E27FC236}">
                <a16:creationId xmlns:a16="http://schemas.microsoft.com/office/drawing/2014/main" id="{1E930C79-42B3-65A7-884B-42C8E3B53BCC}"/>
              </a:ext>
            </a:extLst>
          </p:cNvPr>
          <p:cNvSpPr/>
          <p:nvPr/>
        </p:nvSpPr>
        <p:spPr>
          <a:xfrm>
            <a:off x="6417711" y="3077307"/>
            <a:ext cx="1204374" cy="703385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7" name="Rectangle: Rounded Corners 4">
            <a:extLst>
              <a:ext uri="{FF2B5EF4-FFF2-40B4-BE49-F238E27FC236}">
                <a16:creationId xmlns:a16="http://schemas.microsoft.com/office/drawing/2014/main" id="{CCD6335C-426B-B349-23E4-3B097D46F7B2}"/>
              </a:ext>
            </a:extLst>
          </p:cNvPr>
          <p:cNvSpPr/>
          <p:nvPr/>
        </p:nvSpPr>
        <p:spPr>
          <a:xfrm>
            <a:off x="8432653" y="2867171"/>
            <a:ext cx="2309690" cy="991939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PCA</a:t>
            </a:r>
          </a:p>
        </p:txBody>
      </p:sp>
    </p:spTree>
    <p:extLst>
      <p:ext uri="{BB962C8B-B14F-4D97-AF65-F5344CB8AC3E}">
        <p14:creationId xmlns:p14="http://schemas.microsoft.com/office/powerpoint/2010/main" val="1216887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  <p:bldP spid="24" grpId="0" animBg="1"/>
      <p:bldP spid="31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456525" y="702490"/>
            <a:ext cx="3272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음악적 요인 분석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3728575" y="798220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5036201" y="802625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6664216" y="798220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22C4396C-D949-DBDC-046A-8C035B74AD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88" y="1370932"/>
            <a:ext cx="6540500" cy="4445000"/>
          </a:xfrm>
          <a:prstGeom prst="rect">
            <a:avLst/>
          </a:prstGeom>
        </p:spPr>
      </p:pic>
      <p:sp>
        <p:nvSpPr>
          <p:cNvPr id="21" name="Rectangle: Rounded Corners 5">
            <a:extLst>
              <a:ext uri="{FF2B5EF4-FFF2-40B4-BE49-F238E27FC236}">
                <a16:creationId xmlns:a16="http://schemas.microsoft.com/office/drawing/2014/main" id="{30C702E8-F575-8C5B-8067-6CE291A2174A}"/>
              </a:ext>
            </a:extLst>
          </p:cNvPr>
          <p:cNvSpPr/>
          <p:nvPr/>
        </p:nvSpPr>
        <p:spPr>
          <a:xfrm>
            <a:off x="8204372" y="1527773"/>
            <a:ext cx="2769625" cy="1247427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LOUDNESS</a:t>
            </a:r>
          </a:p>
        </p:txBody>
      </p:sp>
      <p:sp>
        <p:nvSpPr>
          <p:cNvPr id="27" name="Rectangle: Rounded Corners 5">
            <a:extLst>
              <a:ext uri="{FF2B5EF4-FFF2-40B4-BE49-F238E27FC236}">
                <a16:creationId xmlns:a16="http://schemas.microsoft.com/office/drawing/2014/main" id="{17F5D8D1-4D28-0918-B8E0-3CC3EA34D126}"/>
              </a:ext>
            </a:extLst>
          </p:cNvPr>
          <p:cNvSpPr/>
          <p:nvPr/>
        </p:nvSpPr>
        <p:spPr>
          <a:xfrm>
            <a:off x="8204374" y="3037940"/>
            <a:ext cx="2769625" cy="1247427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ENERGY</a:t>
            </a:r>
          </a:p>
        </p:txBody>
      </p:sp>
      <p:sp>
        <p:nvSpPr>
          <p:cNvPr id="28" name="Rectangle: Rounded Corners 5">
            <a:extLst>
              <a:ext uri="{FF2B5EF4-FFF2-40B4-BE49-F238E27FC236}">
                <a16:creationId xmlns:a16="http://schemas.microsoft.com/office/drawing/2014/main" id="{16A0551D-6111-D532-E551-8C07244406FE}"/>
              </a:ext>
            </a:extLst>
          </p:cNvPr>
          <p:cNvSpPr/>
          <p:nvPr/>
        </p:nvSpPr>
        <p:spPr>
          <a:xfrm>
            <a:off x="8204373" y="4548107"/>
            <a:ext cx="2769625" cy="1247427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ACOUSTICNESS</a:t>
            </a:r>
          </a:p>
        </p:txBody>
      </p:sp>
    </p:spTree>
    <p:extLst>
      <p:ext uri="{BB962C8B-B14F-4D97-AF65-F5344CB8AC3E}">
        <p14:creationId xmlns:p14="http://schemas.microsoft.com/office/powerpoint/2010/main" val="3667242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7" grpId="0" animBg="1"/>
      <p:bldP spid="2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68">
            <a:extLst>
              <a:ext uri="{FF2B5EF4-FFF2-40B4-BE49-F238E27FC236}">
                <a16:creationId xmlns:a16="http://schemas.microsoft.com/office/drawing/2014/main" id="{F1775EFA-45F1-44C0-B302-0E1307B40013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7" name="Freeform 140">
            <a:extLst>
              <a:ext uri="{FF2B5EF4-FFF2-40B4-BE49-F238E27FC236}">
                <a16:creationId xmlns:a16="http://schemas.microsoft.com/office/drawing/2014/main" id="{609CAA21-24D5-4C54-87DB-339518FCDB9A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8B10023-F8BF-4968-9B22-1EAE4E053711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ECC835D-C26B-4F4C-A05B-FF7DCC6DE8D2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F91C6CC-0DE6-4658-842E-00271C2DBB04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950A03B-CB47-4C43-8AC9-F81CB2A7EBCC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8" name="Picture 4" descr="Spotify Logo Png - Free Transparent PNG Logos">
            <a:extLst>
              <a:ext uri="{FF2B5EF4-FFF2-40B4-BE49-F238E27FC236}">
                <a16:creationId xmlns:a16="http://schemas.microsoft.com/office/drawing/2014/main" id="{7E40E548-5D75-4236-A051-9845D051B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E1B1E2C6-6854-46E8-AB96-5E5348F1E9C5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1E9BF2C-3F80-4940-A73E-FFC2B612224F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D987767F-A521-4BB5-9D64-17CA56922CB0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DEDD6ACB-2EC0-4977-BF48-BEC2F035CD63}"/>
                </a:ext>
              </a:extLst>
            </p:cNvPr>
            <p:cNvCxnSpPr>
              <a:stCxn id="111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99279DF-9B7E-6150-4537-F4FC50458311}"/>
              </a:ext>
            </a:extLst>
          </p:cNvPr>
          <p:cNvSpPr txBox="1"/>
          <p:nvPr/>
        </p:nvSpPr>
        <p:spPr>
          <a:xfrm>
            <a:off x="281622" y="724182"/>
            <a:ext cx="4490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Open Sans" panose="020B0606030504020204" pitchFamily="34" charset="0"/>
                <a:ea typeface="Roboto Th" pitchFamily="2" charset="0"/>
                <a:cs typeface="Open Sans" panose="020B0606030504020204" pitchFamily="34" charset="0"/>
              </a:rPr>
              <a:t>Preview</a:t>
            </a:r>
            <a:endParaRPr lang="en-US" sz="4000" b="1" dirty="0">
              <a:solidFill>
                <a:schemeClr val="bg1"/>
              </a:solidFill>
              <a:latin typeface="Arial" panose="020B0604020202020204" pitchFamily="34" charset="0"/>
              <a:ea typeface="Roboto Th" pitchFamily="2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94A9DDCE-4A9D-8FCA-3DF8-10D6421433A5}"/>
              </a:ext>
            </a:extLst>
          </p:cNvPr>
          <p:cNvSpPr/>
          <p:nvPr/>
        </p:nvSpPr>
        <p:spPr>
          <a:xfrm>
            <a:off x="1556747" y="1749384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디지털 시대</a:t>
            </a:r>
            <a:r>
              <a:rPr lang="en-US" altLang="ko-KR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</a:t>
            </a:r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음반의 흥행요인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BBD58733-6E2F-2F32-B239-3F5618A4669B}"/>
              </a:ext>
            </a:extLst>
          </p:cNvPr>
          <p:cNvSpPr/>
          <p:nvPr/>
        </p:nvSpPr>
        <p:spPr>
          <a:xfrm>
            <a:off x="1841225" y="3046024"/>
            <a:ext cx="2523040" cy="507192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음반기획사</a:t>
            </a:r>
            <a:r>
              <a:rPr kumimoji="1" lang="en-US" altLang="ko-KR" sz="1400" dirty="0"/>
              <a:t>,</a:t>
            </a:r>
            <a:r>
              <a:rPr kumimoji="1" lang="ko-KR" altLang="en-US" sz="1400" dirty="0"/>
              <a:t> 음반 </a:t>
            </a:r>
            <a:r>
              <a:rPr kumimoji="1" lang="ko-KR" altLang="en-US" sz="1400" dirty="0" err="1"/>
              <a:t>유통사</a:t>
            </a:r>
            <a:endParaRPr kumimoji="1" lang="en-US" altLang="ko-KR" sz="1400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1460E868-AF87-5FE9-EC8F-0343C90E6920}"/>
              </a:ext>
            </a:extLst>
          </p:cNvPr>
          <p:cNvSpPr/>
          <p:nvPr/>
        </p:nvSpPr>
        <p:spPr>
          <a:xfrm>
            <a:off x="1841225" y="3819815"/>
            <a:ext cx="2523040" cy="507192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차트내 특정 순위 진입 여부</a:t>
            </a:r>
            <a:endParaRPr kumimoji="1" lang="en-US" altLang="ko-KR" sz="1400" dirty="0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0F2CA554-7B8C-F4D8-D966-B56CACC1E457}"/>
              </a:ext>
            </a:extLst>
          </p:cNvPr>
          <p:cNvSpPr/>
          <p:nvPr/>
        </p:nvSpPr>
        <p:spPr>
          <a:xfrm>
            <a:off x="1841225" y="4593606"/>
            <a:ext cx="2523040" cy="507192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err="1"/>
              <a:t>팬덤</a:t>
            </a:r>
            <a:endParaRPr kumimoji="1" lang="en-US" altLang="ko-KR" sz="1400" dirty="0"/>
          </a:p>
        </p:txBody>
      </p:sp>
      <p:sp>
        <p:nvSpPr>
          <p:cNvPr id="12" name="오른쪽 화살표[R] 11">
            <a:extLst>
              <a:ext uri="{FF2B5EF4-FFF2-40B4-BE49-F238E27FC236}">
                <a16:creationId xmlns:a16="http://schemas.microsoft.com/office/drawing/2014/main" id="{23492B54-C590-4F9C-4A72-8B4506DA94F9}"/>
              </a:ext>
            </a:extLst>
          </p:cNvPr>
          <p:cNvSpPr/>
          <p:nvPr/>
        </p:nvSpPr>
        <p:spPr>
          <a:xfrm>
            <a:off x="4958329" y="3819815"/>
            <a:ext cx="975939" cy="563756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5A1B2726-73C7-5AD7-5EDC-E9ACD42E4A52}"/>
              </a:ext>
            </a:extLst>
          </p:cNvPr>
          <p:cNvSpPr/>
          <p:nvPr/>
        </p:nvSpPr>
        <p:spPr>
          <a:xfrm>
            <a:off x="6270754" y="2972327"/>
            <a:ext cx="4906018" cy="81920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메이저 기획사에서 제작한 음반이 차트내 상주기간이 길다</a:t>
            </a:r>
            <a:endParaRPr kumimoji="1" lang="en-US" altLang="ko-KR" sz="1400" dirty="0"/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546C6402-C97D-0CB8-911B-13A96BD9CAE2}"/>
              </a:ext>
            </a:extLst>
          </p:cNvPr>
          <p:cNvSpPr/>
          <p:nvPr/>
        </p:nvSpPr>
        <p:spPr>
          <a:xfrm>
            <a:off x="6270754" y="4065566"/>
            <a:ext cx="4906018" cy="81920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팬을 많이 보유한 음반일수록 차트내 상주기간이 길다 </a:t>
            </a:r>
            <a:endParaRPr kumimoji="1" lang="en-US" altLang="ko-KR" sz="14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329168-5D6E-5C6A-2239-1DF6D2D30CE2}"/>
              </a:ext>
            </a:extLst>
          </p:cNvPr>
          <p:cNvSpPr/>
          <p:nvPr/>
        </p:nvSpPr>
        <p:spPr>
          <a:xfrm>
            <a:off x="376983" y="1577163"/>
            <a:ext cx="11438034" cy="46492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1C590B40-DF70-1398-F099-FAB323CC1C2F}"/>
              </a:ext>
            </a:extLst>
          </p:cNvPr>
          <p:cNvSpPr/>
          <p:nvPr/>
        </p:nvSpPr>
        <p:spPr>
          <a:xfrm>
            <a:off x="1718447" y="2362388"/>
            <a:ext cx="1333846" cy="81920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장기</a:t>
            </a:r>
            <a:endParaRPr kumimoji="1" lang="en-US" altLang="ko-KR" sz="1400" dirty="0"/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266F5530-CBBA-0D6D-298B-77A368CD2D3E}"/>
              </a:ext>
            </a:extLst>
          </p:cNvPr>
          <p:cNvSpPr/>
          <p:nvPr/>
        </p:nvSpPr>
        <p:spPr>
          <a:xfrm>
            <a:off x="1733190" y="4184003"/>
            <a:ext cx="1333846" cy="81920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단기</a:t>
            </a:r>
            <a:endParaRPr kumimoji="1" lang="en-US" altLang="ko-KR" sz="1400" dirty="0"/>
          </a:p>
        </p:txBody>
      </p:sp>
      <p:sp>
        <p:nvSpPr>
          <p:cNvPr id="18" name="오른쪽 화살표[R] 17">
            <a:extLst>
              <a:ext uri="{FF2B5EF4-FFF2-40B4-BE49-F238E27FC236}">
                <a16:creationId xmlns:a16="http://schemas.microsoft.com/office/drawing/2014/main" id="{895BE5AF-9FEC-5990-970A-E7ACA0AFAA26}"/>
              </a:ext>
            </a:extLst>
          </p:cNvPr>
          <p:cNvSpPr/>
          <p:nvPr/>
        </p:nvSpPr>
        <p:spPr>
          <a:xfrm>
            <a:off x="4290264" y="3364794"/>
            <a:ext cx="975939" cy="563756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Rectangle: Rounded Corners 5">
            <a:extLst>
              <a:ext uri="{FF2B5EF4-FFF2-40B4-BE49-F238E27FC236}">
                <a16:creationId xmlns:a16="http://schemas.microsoft.com/office/drawing/2014/main" id="{59B9A927-10CD-5AAB-3D88-DA975F7D7884}"/>
              </a:ext>
            </a:extLst>
          </p:cNvPr>
          <p:cNvSpPr/>
          <p:nvPr/>
        </p:nvSpPr>
        <p:spPr>
          <a:xfrm>
            <a:off x="7006446" y="2486856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제작사의 역량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Rectangle: Rounded Corners 5">
            <a:extLst>
              <a:ext uri="{FF2B5EF4-FFF2-40B4-BE49-F238E27FC236}">
                <a16:creationId xmlns:a16="http://schemas.microsoft.com/office/drawing/2014/main" id="{8A2F3A6E-336D-B8A6-B699-A5CA02D16E48}"/>
              </a:ext>
            </a:extLst>
          </p:cNvPr>
          <p:cNvSpPr/>
          <p:nvPr/>
        </p:nvSpPr>
        <p:spPr>
          <a:xfrm>
            <a:off x="7006445" y="4108135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유통사의 역량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75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1" animBg="1"/>
      <p:bldP spid="17" grpId="1" animBg="1"/>
      <p:bldP spid="18" grpId="0" animBg="1"/>
      <p:bldP spid="19" grpId="0" animBg="1"/>
      <p:bldP spid="2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456525" y="702490"/>
            <a:ext cx="3272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음악적 요인 분석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3728575" y="798220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5036201" y="802625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6664216" y="798220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5">
            <a:extLst>
              <a:ext uri="{FF2B5EF4-FFF2-40B4-BE49-F238E27FC236}">
                <a16:creationId xmlns:a16="http://schemas.microsoft.com/office/drawing/2014/main" id="{06E5EB5D-6BBD-5BED-5B38-A404A6A31058}"/>
              </a:ext>
            </a:extLst>
          </p:cNvPr>
          <p:cNvSpPr/>
          <p:nvPr/>
        </p:nvSpPr>
        <p:spPr>
          <a:xfrm>
            <a:off x="8204372" y="1527773"/>
            <a:ext cx="2769625" cy="1247427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LOUDNESS</a:t>
            </a:r>
          </a:p>
        </p:txBody>
      </p:sp>
      <p:sp>
        <p:nvSpPr>
          <p:cNvPr id="22" name="Rectangle: Rounded Corners 5">
            <a:extLst>
              <a:ext uri="{FF2B5EF4-FFF2-40B4-BE49-F238E27FC236}">
                <a16:creationId xmlns:a16="http://schemas.microsoft.com/office/drawing/2014/main" id="{301DBB67-390B-AC2B-FB85-1917B2875F12}"/>
              </a:ext>
            </a:extLst>
          </p:cNvPr>
          <p:cNvSpPr/>
          <p:nvPr/>
        </p:nvSpPr>
        <p:spPr>
          <a:xfrm>
            <a:off x="8204374" y="3037940"/>
            <a:ext cx="2769625" cy="1247427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ENERGY</a:t>
            </a:r>
          </a:p>
        </p:txBody>
      </p:sp>
      <p:sp>
        <p:nvSpPr>
          <p:cNvPr id="23" name="Rectangle: Rounded Corners 5">
            <a:extLst>
              <a:ext uri="{FF2B5EF4-FFF2-40B4-BE49-F238E27FC236}">
                <a16:creationId xmlns:a16="http://schemas.microsoft.com/office/drawing/2014/main" id="{D56D54B9-771B-4FE1-A5AA-0F42E4BDC21F}"/>
              </a:ext>
            </a:extLst>
          </p:cNvPr>
          <p:cNvSpPr/>
          <p:nvPr/>
        </p:nvSpPr>
        <p:spPr>
          <a:xfrm>
            <a:off x="8204373" y="4548107"/>
            <a:ext cx="2769625" cy="1247427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ACOUSTICNESS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7FA6EAC5-DFD4-9524-F82F-B0B0D67041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938" y="1410668"/>
            <a:ext cx="66294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933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456525" y="702490"/>
            <a:ext cx="3682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음악외적 요인 분석</a:t>
            </a:r>
            <a:endParaRPr kumimoji="0" lang="id-ID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4189865" y="798220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5497491" y="802625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ED76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7125506" y="798220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 descr="테이블이(가) 표시된 사진&#10;&#10;자동 생성된 설명">
            <a:extLst>
              <a:ext uri="{FF2B5EF4-FFF2-40B4-BE49-F238E27FC236}">
                <a16:creationId xmlns:a16="http://schemas.microsoft.com/office/drawing/2014/main" id="{EC1200DF-FD97-4976-146C-DFF5258DB4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739" y="1523013"/>
            <a:ext cx="10218760" cy="4033324"/>
          </a:xfrm>
          <a:prstGeom prst="rect">
            <a:avLst/>
          </a:prstGeom>
        </p:spPr>
      </p:pic>
      <p:pic>
        <p:nvPicPr>
          <p:cNvPr id="21" name="그림 20" descr="테이블이(가) 표시된 사진&#10;&#10;자동 생성된 설명">
            <a:extLst>
              <a:ext uri="{FF2B5EF4-FFF2-40B4-BE49-F238E27FC236}">
                <a16:creationId xmlns:a16="http://schemas.microsoft.com/office/drawing/2014/main" id="{189EB23E-0711-0B55-44B6-D63DDA4EDA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738" y="1539404"/>
            <a:ext cx="10218760" cy="4016933"/>
          </a:xfrm>
          <a:prstGeom prst="rect">
            <a:avLst/>
          </a:prstGeom>
        </p:spPr>
      </p:pic>
      <p:pic>
        <p:nvPicPr>
          <p:cNvPr id="23" name="그림 22" descr="테이블이(가) 표시된 사진&#10;&#10;자동 생성된 설명">
            <a:extLst>
              <a:ext uri="{FF2B5EF4-FFF2-40B4-BE49-F238E27FC236}">
                <a16:creationId xmlns:a16="http://schemas.microsoft.com/office/drawing/2014/main" id="{D95318AE-997F-3407-9954-9D3EA1ACF9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737" y="1534707"/>
            <a:ext cx="10194524" cy="402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23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456525" y="702490"/>
            <a:ext cx="3682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음악외적 요인 분석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4189865" y="798220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5497491" y="802625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7125506" y="798220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44A5B443-76E0-B3EF-EC89-8EFB8C207B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55" y="1508642"/>
            <a:ext cx="11143729" cy="2141173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20F357B-91DC-E02A-1094-488A821C04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82" y="3649815"/>
            <a:ext cx="11127402" cy="232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467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456525" y="702490"/>
            <a:ext cx="3682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음악외적 요인 분석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4189865" y="8203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5497491" y="824784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7125506" y="820379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34037CD6-E505-E47F-39B3-F5EDE9AA5F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09" y="1415320"/>
            <a:ext cx="11230015" cy="222068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44E9569-D1AA-F38A-D963-3C31D4F6760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09" y="3615949"/>
            <a:ext cx="11230014" cy="232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190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456525" y="702490"/>
            <a:ext cx="3682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음악외적 요인 분석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4189865" y="8203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5497491" y="824784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7125506" y="820379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 descr="테이블이(가) 표시된 사진&#10;&#10;자동 생성된 설명">
            <a:extLst>
              <a:ext uri="{FF2B5EF4-FFF2-40B4-BE49-F238E27FC236}">
                <a16:creationId xmlns:a16="http://schemas.microsoft.com/office/drawing/2014/main" id="{493120F3-0077-A886-1435-371B34EACF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48" y="1447303"/>
            <a:ext cx="2844800" cy="2108200"/>
          </a:xfrm>
          <a:prstGeom prst="rect">
            <a:avLst/>
          </a:prstGeom>
        </p:spPr>
      </p:pic>
      <p:sp>
        <p:nvSpPr>
          <p:cNvPr id="31" name="Rectangle: Rounded Corners 5">
            <a:extLst>
              <a:ext uri="{FF2B5EF4-FFF2-40B4-BE49-F238E27FC236}">
                <a16:creationId xmlns:a16="http://schemas.microsoft.com/office/drawing/2014/main" id="{1B8DC5A0-B109-4D9F-4404-5ACAD35A472F}"/>
              </a:ext>
            </a:extLst>
          </p:cNvPr>
          <p:cNvSpPr/>
          <p:nvPr/>
        </p:nvSpPr>
        <p:spPr>
          <a:xfrm>
            <a:off x="1093318" y="3896973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가수별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합계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1" name="그림 20" descr="테이블이(가) 표시된 사진&#10;&#10;자동 생성된 설명">
            <a:extLst>
              <a:ext uri="{FF2B5EF4-FFF2-40B4-BE49-F238E27FC236}">
                <a16:creationId xmlns:a16="http://schemas.microsoft.com/office/drawing/2014/main" id="{AA83FBB5-01B4-0239-A234-DE7A493019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796" y="2859091"/>
            <a:ext cx="6540500" cy="2057400"/>
          </a:xfrm>
          <a:prstGeom prst="rect">
            <a:avLst/>
          </a:prstGeom>
        </p:spPr>
      </p:pic>
      <p:pic>
        <p:nvPicPr>
          <p:cNvPr id="24" name="그림 23" descr="텍스트이(가) 표시된 사진&#10;&#10;자동 생성된 설명">
            <a:extLst>
              <a:ext uri="{FF2B5EF4-FFF2-40B4-BE49-F238E27FC236}">
                <a16:creationId xmlns:a16="http://schemas.microsoft.com/office/drawing/2014/main" id="{E00F6525-55D9-829A-B51D-F14C8E7432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202" y="1883300"/>
            <a:ext cx="7772400" cy="1907770"/>
          </a:xfrm>
          <a:prstGeom prst="rect">
            <a:avLst/>
          </a:prstGeom>
        </p:spPr>
      </p:pic>
      <p:sp>
        <p:nvSpPr>
          <p:cNvPr id="33" name="Rectangle: Rounded Corners 5">
            <a:extLst>
              <a:ext uri="{FF2B5EF4-FFF2-40B4-BE49-F238E27FC236}">
                <a16:creationId xmlns:a16="http://schemas.microsoft.com/office/drawing/2014/main" id="{B3AF7859-EE55-2797-117D-8D91A5CD78A6}"/>
              </a:ext>
            </a:extLst>
          </p:cNvPr>
          <p:cNvSpPr/>
          <p:nvPr/>
        </p:nvSpPr>
        <p:spPr>
          <a:xfrm>
            <a:off x="4196577" y="5181465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노래별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합계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4" name="Rectangle: Rounded Corners 5">
            <a:extLst>
              <a:ext uri="{FF2B5EF4-FFF2-40B4-BE49-F238E27FC236}">
                <a16:creationId xmlns:a16="http://schemas.microsoft.com/office/drawing/2014/main" id="{02AD5A5D-176A-0D16-2911-FC9D9F0DECCF}"/>
              </a:ext>
            </a:extLst>
          </p:cNvPr>
          <p:cNvSpPr/>
          <p:nvPr/>
        </p:nvSpPr>
        <p:spPr>
          <a:xfrm>
            <a:off x="8812876" y="4086772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노래별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평균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416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4" name="Rectangle: Rounded Corners 5">
            <a:extLst>
              <a:ext uri="{FF2B5EF4-FFF2-40B4-BE49-F238E27FC236}">
                <a16:creationId xmlns:a16="http://schemas.microsoft.com/office/drawing/2014/main" id="{5E4B4C41-FE68-AFED-7F99-51E4400E3CAE}"/>
              </a:ext>
            </a:extLst>
          </p:cNvPr>
          <p:cNvSpPr/>
          <p:nvPr/>
        </p:nvSpPr>
        <p:spPr>
          <a:xfrm>
            <a:off x="679958" y="2820228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Artist_popularity</a:t>
            </a:r>
            <a:r>
              <a:rPr 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</a:p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Artist_followers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5" name="Rectangle: Rounded Corners 5">
            <a:extLst>
              <a:ext uri="{FF2B5EF4-FFF2-40B4-BE49-F238E27FC236}">
                <a16:creationId xmlns:a16="http://schemas.microsoft.com/office/drawing/2014/main" id="{05EFD451-1DBD-DCB9-6443-48CDDFAC5393}"/>
              </a:ext>
            </a:extLst>
          </p:cNvPr>
          <p:cNvSpPr/>
          <p:nvPr/>
        </p:nvSpPr>
        <p:spPr>
          <a:xfrm>
            <a:off x="679958" y="3989139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Audio_Features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ctangle: Rounded Corners 5">
            <a:extLst>
              <a:ext uri="{FF2B5EF4-FFF2-40B4-BE49-F238E27FC236}">
                <a16:creationId xmlns:a16="http://schemas.microsoft.com/office/drawing/2014/main" id="{ED2F42A5-5A49-9B2A-542C-CCB804760D69}"/>
              </a:ext>
            </a:extLst>
          </p:cNvPr>
          <p:cNvSpPr/>
          <p:nvPr/>
        </p:nvSpPr>
        <p:spPr>
          <a:xfrm>
            <a:off x="4169916" y="2820228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Track_year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Rectangle: Rounded Corners 5">
            <a:extLst>
              <a:ext uri="{FF2B5EF4-FFF2-40B4-BE49-F238E27FC236}">
                <a16:creationId xmlns:a16="http://schemas.microsoft.com/office/drawing/2014/main" id="{75AAA9E1-901B-6261-C511-93327EEDA29B}"/>
              </a:ext>
            </a:extLst>
          </p:cNvPr>
          <p:cNvSpPr/>
          <p:nvPr/>
        </p:nvSpPr>
        <p:spPr>
          <a:xfrm>
            <a:off x="4169916" y="3972609"/>
            <a:ext cx="3288355" cy="97094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Duration_ms</a:t>
            </a:r>
            <a:r>
              <a:rPr 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</a:t>
            </a:r>
          </a:p>
          <a:p>
            <a:pPr algn="ctr"/>
            <a:r>
              <a:rPr 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Time_signature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오른쪽 화살표[R] 23">
            <a:extLst>
              <a:ext uri="{FF2B5EF4-FFF2-40B4-BE49-F238E27FC236}">
                <a16:creationId xmlns:a16="http://schemas.microsoft.com/office/drawing/2014/main" id="{B0A45CD4-81C0-588F-9D6B-D34F4DAE49E6}"/>
              </a:ext>
            </a:extLst>
          </p:cNvPr>
          <p:cNvSpPr/>
          <p:nvPr/>
        </p:nvSpPr>
        <p:spPr>
          <a:xfrm>
            <a:off x="7659874" y="3644722"/>
            <a:ext cx="975939" cy="563756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36FF6E44-CF40-201A-AE84-78D1C6AA97F8}"/>
              </a:ext>
            </a:extLst>
          </p:cNvPr>
          <p:cNvSpPr/>
          <p:nvPr/>
        </p:nvSpPr>
        <p:spPr>
          <a:xfrm>
            <a:off x="8989002" y="2144504"/>
            <a:ext cx="2523040" cy="819206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/>
              <a:t>레이블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</a:p>
          <a:p>
            <a:pPr algn="ctr"/>
            <a:r>
              <a:rPr kumimoji="1" lang="en-US" altLang="ko-KR" sz="1400" dirty="0"/>
              <a:t>(1324)</a:t>
            </a:r>
          </a:p>
        </p:txBody>
      </p: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6A97CC67-69A1-767D-F09F-F7AB6BA10F06}"/>
              </a:ext>
            </a:extLst>
          </p:cNvPr>
          <p:cNvSpPr/>
          <p:nvPr/>
        </p:nvSpPr>
        <p:spPr>
          <a:xfrm>
            <a:off x="9013651" y="3387576"/>
            <a:ext cx="2523040" cy="819206"/>
          </a:xfrm>
          <a:prstGeom prst="roundRect">
            <a:avLst/>
          </a:prstGeom>
          <a:solidFill>
            <a:srgbClr val="1DA951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/>
              <a:t>레이블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</a:p>
          <a:p>
            <a:pPr algn="ctr"/>
            <a:r>
              <a:rPr kumimoji="1" lang="en-US" altLang="ko-KR" sz="1400" dirty="0"/>
              <a:t>(6616)</a:t>
            </a:r>
          </a:p>
        </p:txBody>
      </p:sp>
      <p:sp>
        <p:nvSpPr>
          <p:cNvPr id="37" name="모서리가 둥근 직사각형 36">
            <a:extLst>
              <a:ext uri="{FF2B5EF4-FFF2-40B4-BE49-F238E27FC236}">
                <a16:creationId xmlns:a16="http://schemas.microsoft.com/office/drawing/2014/main" id="{BBE98591-49E9-6F60-9320-4DCA908296DE}"/>
              </a:ext>
            </a:extLst>
          </p:cNvPr>
          <p:cNvSpPr/>
          <p:nvPr/>
        </p:nvSpPr>
        <p:spPr>
          <a:xfrm>
            <a:off x="9055912" y="4600388"/>
            <a:ext cx="2523040" cy="81920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/>
              <a:t>레이블</a:t>
            </a:r>
            <a:r>
              <a:rPr kumimoji="1" lang="ko-KR" altLang="en-US" dirty="0"/>
              <a:t> </a:t>
            </a:r>
            <a:r>
              <a:rPr kumimoji="1" lang="en-US" altLang="ko-KR" dirty="0"/>
              <a:t>0</a:t>
            </a:r>
          </a:p>
          <a:p>
            <a:pPr algn="ctr"/>
            <a:r>
              <a:rPr kumimoji="1" lang="en-US" altLang="ko-KR" sz="1400" dirty="0"/>
              <a:t>(4058)</a:t>
            </a:r>
          </a:p>
        </p:txBody>
      </p:sp>
    </p:spTree>
    <p:extLst>
      <p:ext uri="{BB962C8B-B14F-4D97-AF65-F5344CB8AC3E}">
        <p14:creationId xmlns:p14="http://schemas.microsoft.com/office/powerpoint/2010/main" val="77950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4" grpId="1" animBg="1"/>
      <p:bldP spid="35" grpId="0" animBg="1"/>
      <p:bldP spid="2" grpId="0" animBg="1"/>
      <p:bldP spid="2" grpId="1" animBg="1"/>
      <p:bldP spid="4" grpId="0" animBg="1"/>
      <p:bldP spid="24" grpId="0" animBg="1"/>
      <p:bldP spid="31" grpId="0" animBg="1"/>
      <p:bldP spid="36" grpId="0" animBg="1"/>
      <p:bldP spid="3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897A82A9-8830-9990-BC6D-DC2F15470A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482" y="2676966"/>
            <a:ext cx="2092192" cy="2092192"/>
          </a:xfrm>
          <a:prstGeom prst="rect">
            <a:avLst/>
          </a:prstGeom>
        </p:spPr>
      </p:pic>
      <p:sp>
        <p:nvSpPr>
          <p:cNvPr id="20" name="오른쪽 화살표[R] 19">
            <a:extLst>
              <a:ext uri="{FF2B5EF4-FFF2-40B4-BE49-F238E27FC236}">
                <a16:creationId xmlns:a16="http://schemas.microsoft.com/office/drawing/2014/main" id="{BEE05235-80DE-B643-6051-6F607930E2FF}"/>
              </a:ext>
            </a:extLst>
          </p:cNvPr>
          <p:cNvSpPr/>
          <p:nvPr/>
        </p:nvSpPr>
        <p:spPr>
          <a:xfrm>
            <a:off x="4189865" y="3547364"/>
            <a:ext cx="975939" cy="563756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6C8BCF3-797E-5738-67B4-BC971A60C659}"/>
              </a:ext>
            </a:extLst>
          </p:cNvPr>
          <p:cNvSpPr/>
          <p:nvPr/>
        </p:nvSpPr>
        <p:spPr>
          <a:xfrm>
            <a:off x="570872" y="2653545"/>
            <a:ext cx="3354315" cy="22006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3" name="그래픽 22">
            <a:extLst>
              <a:ext uri="{FF2B5EF4-FFF2-40B4-BE49-F238E27FC236}">
                <a16:creationId xmlns:a16="http://schemas.microsoft.com/office/drawing/2014/main" id="{8DD3B224-CCE6-8419-E5D7-679C401EB9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7848" y="2653545"/>
            <a:ext cx="3058763" cy="2209152"/>
          </a:xfrm>
          <a:prstGeom prst="rect">
            <a:avLst/>
          </a:prstGeom>
        </p:spPr>
      </p:pic>
      <p:sp>
        <p:nvSpPr>
          <p:cNvPr id="24" name="Rectangle: Rounded Corners 5">
            <a:extLst>
              <a:ext uri="{FF2B5EF4-FFF2-40B4-BE49-F238E27FC236}">
                <a16:creationId xmlns:a16="http://schemas.microsoft.com/office/drawing/2014/main" id="{1C2F76C5-A4DA-6E97-F9CD-2A3E6F30F19E}"/>
              </a:ext>
            </a:extLst>
          </p:cNvPr>
          <p:cNvSpPr/>
          <p:nvPr/>
        </p:nvSpPr>
        <p:spPr>
          <a:xfrm>
            <a:off x="1443704" y="5108646"/>
            <a:ext cx="1996652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랜덤포레스트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Rectangle: Rounded Corners 5">
            <a:extLst>
              <a:ext uri="{FF2B5EF4-FFF2-40B4-BE49-F238E27FC236}">
                <a16:creationId xmlns:a16="http://schemas.microsoft.com/office/drawing/2014/main" id="{8121A060-CF14-50ED-B5E8-12C1B015E311}"/>
              </a:ext>
            </a:extLst>
          </p:cNvPr>
          <p:cNvSpPr/>
          <p:nvPr/>
        </p:nvSpPr>
        <p:spPr>
          <a:xfrm>
            <a:off x="5430482" y="4954441"/>
            <a:ext cx="1996652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RandomsearchCV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3" name="오른쪽 화살표[R] 32">
            <a:extLst>
              <a:ext uri="{FF2B5EF4-FFF2-40B4-BE49-F238E27FC236}">
                <a16:creationId xmlns:a16="http://schemas.microsoft.com/office/drawing/2014/main" id="{5C46D57D-10C6-575D-50D0-9C21AB8901C1}"/>
              </a:ext>
            </a:extLst>
          </p:cNvPr>
          <p:cNvSpPr/>
          <p:nvPr/>
        </p:nvSpPr>
        <p:spPr>
          <a:xfrm>
            <a:off x="7950326" y="3472007"/>
            <a:ext cx="975939" cy="563756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4" name="Rectangle: Rounded Corners 4">
            <a:extLst>
              <a:ext uri="{FF2B5EF4-FFF2-40B4-BE49-F238E27FC236}">
                <a16:creationId xmlns:a16="http://schemas.microsoft.com/office/drawing/2014/main" id="{158C56A5-7FA9-C66A-B313-37E0F602805F}"/>
              </a:ext>
            </a:extLst>
          </p:cNvPr>
          <p:cNvSpPr/>
          <p:nvPr/>
        </p:nvSpPr>
        <p:spPr>
          <a:xfrm>
            <a:off x="9182150" y="3325455"/>
            <a:ext cx="2092192" cy="879575"/>
          </a:xfrm>
          <a:prstGeom prst="roundRect">
            <a:avLst>
              <a:gd name="adj" fmla="val 34586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모델의 정확도</a:t>
            </a:r>
            <a:endParaRPr lang="en-US" altLang="ko-KR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약 </a:t>
            </a:r>
            <a:r>
              <a:rPr lang="en-US" altLang="ko-KR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58%</a:t>
            </a:r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923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4" grpId="0" animBg="1"/>
      <p:bldP spid="31" grpId="0" animBg="1"/>
      <p:bldP spid="33" grpId="0" animBg="1"/>
      <p:bldP spid="3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030EF94-E104-6317-9C30-8688355E72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29" y="2861033"/>
            <a:ext cx="6197600" cy="26924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AC2091D8-7CA2-DA80-D227-C50DB7C58E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0461" y="941623"/>
            <a:ext cx="5181600" cy="46355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53DBEB02-C672-0FF3-D6EB-623D9797653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82" y="941623"/>
            <a:ext cx="51816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231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예측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2742A7DC-F46F-00A2-5696-0096A7B5DA37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9" name="Rectangle: Rounded Corners 5">
            <a:extLst>
              <a:ext uri="{FF2B5EF4-FFF2-40B4-BE49-F238E27FC236}">
                <a16:creationId xmlns:a16="http://schemas.microsoft.com/office/drawing/2014/main" id="{BE20C65E-0793-422E-EC5E-8112A160CB3C}"/>
              </a:ext>
            </a:extLst>
          </p:cNvPr>
          <p:cNvSpPr/>
          <p:nvPr/>
        </p:nvSpPr>
        <p:spPr>
          <a:xfrm>
            <a:off x="4039925" y="2772756"/>
            <a:ext cx="2043510" cy="958140"/>
          </a:xfrm>
          <a:prstGeom prst="roundRect">
            <a:avLst>
              <a:gd name="adj" fmla="val 3432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MODEL1</a:t>
            </a:r>
          </a:p>
          <a:p>
            <a:pPr algn="ctr"/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51.63</a:t>
            </a:r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%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[0]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Rectangle: Rounded Corners 5">
            <a:extLst>
              <a:ext uri="{FF2B5EF4-FFF2-40B4-BE49-F238E27FC236}">
                <a16:creationId xmlns:a16="http://schemas.microsoft.com/office/drawing/2014/main" id="{C34FD555-5BEE-0376-B7C8-9C2CD393E806}"/>
              </a:ext>
            </a:extLst>
          </p:cNvPr>
          <p:cNvSpPr/>
          <p:nvPr/>
        </p:nvSpPr>
        <p:spPr>
          <a:xfrm>
            <a:off x="4068332" y="3997298"/>
            <a:ext cx="2043510" cy="958140"/>
          </a:xfrm>
          <a:prstGeom prst="roundRect">
            <a:avLst>
              <a:gd name="adj" fmla="val 3432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  <a:p>
            <a:pPr algn="ctr"/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54</a:t>
            </a:r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79</a:t>
            </a:r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%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[1]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3" name="Rectangle: Rounded Corners 5">
            <a:extLst>
              <a:ext uri="{FF2B5EF4-FFF2-40B4-BE49-F238E27FC236}">
                <a16:creationId xmlns:a16="http://schemas.microsoft.com/office/drawing/2014/main" id="{C898BFDE-9AC7-DEDD-4ACB-401B084F2B79}"/>
              </a:ext>
            </a:extLst>
          </p:cNvPr>
          <p:cNvSpPr/>
          <p:nvPr/>
        </p:nvSpPr>
        <p:spPr>
          <a:xfrm>
            <a:off x="9686480" y="2772756"/>
            <a:ext cx="2043510" cy="958140"/>
          </a:xfrm>
          <a:prstGeom prst="roundRect">
            <a:avLst>
              <a:gd name="adj" fmla="val 3432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MODEL1</a:t>
            </a:r>
          </a:p>
          <a:p>
            <a:pPr algn="ctr"/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75.26</a:t>
            </a:r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%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[0]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5" name="Rectangle: Rounded Corners 5">
            <a:extLst>
              <a:ext uri="{FF2B5EF4-FFF2-40B4-BE49-F238E27FC236}">
                <a16:creationId xmlns:a16="http://schemas.microsoft.com/office/drawing/2014/main" id="{DEDA625E-7E45-1B0D-5AAB-435EE5C5DD85}"/>
              </a:ext>
            </a:extLst>
          </p:cNvPr>
          <p:cNvSpPr/>
          <p:nvPr/>
        </p:nvSpPr>
        <p:spPr>
          <a:xfrm>
            <a:off x="9714887" y="3997298"/>
            <a:ext cx="2043510" cy="958140"/>
          </a:xfrm>
          <a:prstGeom prst="roundRect">
            <a:avLst>
              <a:gd name="adj" fmla="val 3432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51.19</a:t>
            </a:r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%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[1]</a:t>
            </a:r>
            <a:endParaRPr lang="en-US" sz="14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2" name="그림 21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FF037759-6124-BF7E-BF8B-975A327C48D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62" y="2609573"/>
            <a:ext cx="3022600" cy="2946400"/>
          </a:xfrm>
          <a:prstGeom prst="rect">
            <a:avLst/>
          </a:prstGeom>
        </p:spPr>
      </p:pic>
      <p:pic>
        <p:nvPicPr>
          <p:cNvPr id="31" name="그림 30" descr="텍스트이(가) 표시된 사진&#10;&#10;자동 생성된 설명">
            <a:extLst>
              <a:ext uri="{FF2B5EF4-FFF2-40B4-BE49-F238E27FC236}">
                <a16:creationId xmlns:a16="http://schemas.microsoft.com/office/drawing/2014/main" id="{77362618-5E2C-5814-0102-B20C462BEB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686" y="2486139"/>
            <a:ext cx="3212542" cy="319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2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33" grpId="0" animBg="1"/>
      <p:bldP spid="35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F086349-B7AA-5B7A-5828-AB32287ECD84}"/>
              </a:ext>
            </a:extLst>
          </p:cNvPr>
          <p:cNvSpPr txBox="1"/>
          <p:nvPr/>
        </p:nvSpPr>
        <p:spPr>
          <a:xfrm>
            <a:off x="2754144" y="120680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결론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Rectangle: Rounded Corners 4">
            <a:extLst>
              <a:ext uri="{FF2B5EF4-FFF2-40B4-BE49-F238E27FC236}">
                <a16:creationId xmlns:a16="http://schemas.microsoft.com/office/drawing/2014/main" id="{3B5D4ABF-D1BF-DCE9-5178-A264BC4C3F7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4" name="Rectangle: Rounded Corners 5">
            <a:extLst>
              <a:ext uri="{FF2B5EF4-FFF2-40B4-BE49-F238E27FC236}">
                <a16:creationId xmlns:a16="http://schemas.microsoft.com/office/drawing/2014/main" id="{DE086A9F-6877-BCDD-41FB-2D471F553842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CDCBCC3F-42F8-2E40-D9F4-FA1D6B20E100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6" name="Rounded Rectangle 27">
            <a:extLst>
              <a:ext uri="{FF2B5EF4-FFF2-40B4-BE49-F238E27FC236}">
                <a16:creationId xmlns:a16="http://schemas.microsoft.com/office/drawing/2014/main" id="{1277BC4E-D19C-1DCF-AD6A-0F85AC3D707F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5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8" name="모서리가 둥근 직사각형 47">
            <a:extLst>
              <a:ext uri="{FF2B5EF4-FFF2-40B4-BE49-F238E27FC236}">
                <a16:creationId xmlns:a16="http://schemas.microsoft.com/office/drawing/2014/main" id="{5CC7A4EE-DEE7-051E-A414-27ECCA5DC9A2}"/>
              </a:ext>
            </a:extLst>
          </p:cNvPr>
          <p:cNvSpPr/>
          <p:nvPr/>
        </p:nvSpPr>
        <p:spPr>
          <a:xfrm>
            <a:off x="6972845" y="3320607"/>
            <a:ext cx="3148927" cy="56375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음악적 특성</a:t>
            </a:r>
            <a:endParaRPr kumimoji="1" lang="en-US" altLang="ko-KR" sz="1400" dirty="0"/>
          </a:p>
        </p:txBody>
      </p:sp>
      <p:sp>
        <p:nvSpPr>
          <p:cNvPr id="49" name="모서리가 둥근 직사각형 48">
            <a:extLst>
              <a:ext uri="{FF2B5EF4-FFF2-40B4-BE49-F238E27FC236}">
                <a16:creationId xmlns:a16="http://schemas.microsoft.com/office/drawing/2014/main" id="{BD4B5418-09A2-13D6-A931-A3A6F771CC92}"/>
              </a:ext>
            </a:extLst>
          </p:cNvPr>
          <p:cNvSpPr/>
          <p:nvPr/>
        </p:nvSpPr>
        <p:spPr>
          <a:xfrm>
            <a:off x="6972845" y="4168095"/>
            <a:ext cx="3148927" cy="56375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키워드 </a:t>
            </a:r>
            <a:r>
              <a:rPr kumimoji="1" lang="ko-KR" altLang="en-US" sz="1400" dirty="0" err="1"/>
              <a:t>검색량</a:t>
            </a:r>
            <a:endParaRPr kumimoji="1" lang="en-US" altLang="ko-KR" sz="1400" dirty="0"/>
          </a:p>
        </p:txBody>
      </p:sp>
      <p:sp>
        <p:nvSpPr>
          <p:cNvPr id="50" name="모서리가 둥근 직사각형 49">
            <a:extLst>
              <a:ext uri="{FF2B5EF4-FFF2-40B4-BE49-F238E27FC236}">
                <a16:creationId xmlns:a16="http://schemas.microsoft.com/office/drawing/2014/main" id="{97BF7E96-6496-979F-4315-A6B158F9A558}"/>
              </a:ext>
            </a:extLst>
          </p:cNvPr>
          <p:cNvSpPr/>
          <p:nvPr/>
        </p:nvSpPr>
        <p:spPr>
          <a:xfrm>
            <a:off x="6972845" y="5033829"/>
            <a:ext cx="3148927" cy="56375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err="1"/>
              <a:t>팬덤</a:t>
            </a:r>
            <a:endParaRPr kumimoji="1" lang="en-US" altLang="ko-KR" sz="1400" dirty="0"/>
          </a:p>
        </p:txBody>
      </p:sp>
      <p:sp>
        <p:nvSpPr>
          <p:cNvPr id="51" name="Rectangle: Rounded Corners 5">
            <a:extLst>
              <a:ext uri="{FF2B5EF4-FFF2-40B4-BE49-F238E27FC236}">
                <a16:creationId xmlns:a16="http://schemas.microsoft.com/office/drawing/2014/main" id="{D8E8BA18-191E-AD47-55F9-0E4F81FFB24F}"/>
              </a:ext>
            </a:extLst>
          </p:cNvPr>
          <p:cNvSpPr/>
          <p:nvPr/>
        </p:nvSpPr>
        <p:spPr>
          <a:xfrm>
            <a:off x="2940941" y="2661145"/>
            <a:ext cx="1637211" cy="415833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선행연구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2" name="Rectangle: Rounded Corners 5">
            <a:extLst>
              <a:ext uri="{FF2B5EF4-FFF2-40B4-BE49-F238E27FC236}">
                <a16:creationId xmlns:a16="http://schemas.microsoft.com/office/drawing/2014/main" id="{AE36E85D-D7E5-13AE-4EC7-E63E3BAE6391}"/>
              </a:ext>
            </a:extLst>
          </p:cNvPr>
          <p:cNvSpPr/>
          <p:nvPr/>
        </p:nvSpPr>
        <p:spPr>
          <a:xfrm>
            <a:off x="7619690" y="2583896"/>
            <a:ext cx="1637211" cy="415833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분석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Rectangle: Rounded Corners 5">
            <a:extLst>
              <a:ext uri="{FF2B5EF4-FFF2-40B4-BE49-F238E27FC236}">
                <a16:creationId xmlns:a16="http://schemas.microsoft.com/office/drawing/2014/main" id="{F38E24DB-21D3-D520-7DEE-61FABE822274}"/>
              </a:ext>
            </a:extLst>
          </p:cNvPr>
          <p:cNvSpPr/>
          <p:nvPr/>
        </p:nvSpPr>
        <p:spPr>
          <a:xfrm>
            <a:off x="2229711" y="3683290"/>
            <a:ext cx="2885168" cy="521740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제작사의 역량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4" name="Rectangle: Rounded Corners 5">
            <a:extLst>
              <a:ext uri="{FF2B5EF4-FFF2-40B4-BE49-F238E27FC236}">
                <a16:creationId xmlns:a16="http://schemas.microsoft.com/office/drawing/2014/main" id="{E9889D33-3C2E-57FF-138D-49851B279E07}"/>
              </a:ext>
            </a:extLst>
          </p:cNvPr>
          <p:cNvSpPr/>
          <p:nvPr/>
        </p:nvSpPr>
        <p:spPr>
          <a:xfrm>
            <a:off x="2229710" y="4522873"/>
            <a:ext cx="2885169" cy="494179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유통사의 역량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5" name="십자형[C] 54">
            <a:extLst>
              <a:ext uri="{FF2B5EF4-FFF2-40B4-BE49-F238E27FC236}">
                <a16:creationId xmlns:a16="http://schemas.microsoft.com/office/drawing/2014/main" id="{8D8BB252-9389-85A9-5F86-ED5BBBE47A44}"/>
              </a:ext>
            </a:extLst>
          </p:cNvPr>
          <p:cNvSpPr/>
          <p:nvPr/>
        </p:nvSpPr>
        <p:spPr>
          <a:xfrm>
            <a:off x="5642299" y="4042724"/>
            <a:ext cx="552152" cy="563756"/>
          </a:xfrm>
          <a:prstGeom prst="plus">
            <a:avLst>
              <a:gd name="adj" fmla="val 30156"/>
            </a:avLst>
          </a:prstGeom>
          <a:solidFill>
            <a:srgbClr val="272727"/>
          </a:solidFill>
          <a:ln>
            <a:solidFill>
              <a:srgbClr val="7979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482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68">
            <a:extLst>
              <a:ext uri="{FF2B5EF4-FFF2-40B4-BE49-F238E27FC236}">
                <a16:creationId xmlns:a16="http://schemas.microsoft.com/office/drawing/2014/main" id="{F1775EFA-45F1-44C0-B302-0E1307B40013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7" name="Freeform 140">
            <a:extLst>
              <a:ext uri="{FF2B5EF4-FFF2-40B4-BE49-F238E27FC236}">
                <a16:creationId xmlns:a16="http://schemas.microsoft.com/office/drawing/2014/main" id="{609CAA21-24D5-4C54-87DB-339518FCDB9A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8B10023-F8BF-4968-9B22-1EAE4E053711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ECC835D-C26B-4F4C-A05B-FF7DCC6DE8D2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F91C6CC-0DE6-4658-842E-00271C2DBB04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950A03B-CB47-4C43-8AC9-F81CB2A7EBCC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8" name="Picture 4" descr="Spotify Logo Png - Free Transparent PNG Logos">
            <a:extLst>
              <a:ext uri="{FF2B5EF4-FFF2-40B4-BE49-F238E27FC236}">
                <a16:creationId xmlns:a16="http://schemas.microsoft.com/office/drawing/2014/main" id="{7E40E548-5D75-4236-A051-9845D051B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E1B1E2C6-6854-46E8-AB96-5E5348F1E9C5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1E9BF2C-3F80-4940-A73E-FFC2B612224F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D987767F-A521-4BB5-9D64-17CA56922CB0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DEDD6ACB-2EC0-4977-BF48-BEC2F035CD63}"/>
                </a:ext>
              </a:extLst>
            </p:cNvPr>
            <p:cNvCxnSpPr>
              <a:stCxn id="111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99279DF-9B7E-6150-4537-F4FC50458311}"/>
              </a:ext>
            </a:extLst>
          </p:cNvPr>
          <p:cNvSpPr txBox="1"/>
          <p:nvPr/>
        </p:nvSpPr>
        <p:spPr>
          <a:xfrm>
            <a:off x="281622" y="724182"/>
            <a:ext cx="4490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Open Sans" panose="020B0606030504020204" pitchFamily="34" charset="0"/>
                <a:ea typeface="Roboto Th" pitchFamily="2" charset="0"/>
                <a:cs typeface="Open Sans" panose="020B0606030504020204" pitchFamily="34" charset="0"/>
              </a:rPr>
              <a:t>Preview</a:t>
            </a:r>
            <a:endParaRPr lang="en-US" sz="4000" b="1" dirty="0">
              <a:solidFill>
                <a:schemeClr val="bg1"/>
              </a:solidFill>
              <a:latin typeface="Arial" panose="020B0604020202020204" pitchFamily="34" charset="0"/>
              <a:ea typeface="Roboto Th" pitchFamily="2" charset="0"/>
              <a:cs typeface="Arial" panose="020B0604020202020204" pitchFamily="34" charset="0"/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BBD58733-6E2F-2F32-B239-3F5618A4669B}"/>
              </a:ext>
            </a:extLst>
          </p:cNvPr>
          <p:cNvSpPr/>
          <p:nvPr/>
        </p:nvSpPr>
        <p:spPr>
          <a:xfrm>
            <a:off x="1750656" y="2921807"/>
            <a:ext cx="3148927" cy="563755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음반기획사</a:t>
            </a:r>
            <a:r>
              <a:rPr kumimoji="1" lang="en-US" altLang="ko-KR" sz="1400" dirty="0"/>
              <a:t>,</a:t>
            </a:r>
            <a:r>
              <a:rPr kumimoji="1" lang="ko-KR" altLang="en-US" sz="1400" dirty="0"/>
              <a:t> 음반 </a:t>
            </a:r>
            <a:r>
              <a:rPr kumimoji="1" lang="ko-KR" altLang="en-US" sz="1400" dirty="0" err="1"/>
              <a:t>유통사</a:t>
            </a:r>
            <a:endParaRPr kumimoji="1" lang="en-US" altLang="ko-KR" sz="1400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1460E868-AF87-5FE9-EC8F-0343C90E6920}"/>
              </a:ext>
            </a:extLst>
          </p:cNvPr>
          <p:cNvSpPr/>
          <p:nvPr/>
        </p:nvSpPr>
        <p:spPr>
          <a:xfrm>
            <a:off x="1750656" y="3695598"/>
            <a:ext cx="3148927" cy="563755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차트내 특정 순위 진입 여부</a:t>
            </a:r>
            <a:endParaRPr kumimoji="1" lang="en-US" altLang="ko-KR" sz="1400" dirty="0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0F2CA554-7B8C-F4D8-D966-B56CACC1E457}"/>
              </a:ext>
            </a:extLst>
          </p:cNvPr>
          <p:cNvSpPr/>
          <p:nvPr/>
        </p:nvSpPr>
        <p:spPr>
          <a:xfrm>
            <a:off x="1750656" y="4469390"/>
            <a:ext cx="3148927" cy="505912"/>
          </a:xfrm>
          <a:prstGeom prst="roundRect">
            <a:avLst/>
          </a:prstGeom>
          <a:solidFill>
            <a:srgbClr val="1ED76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err="1"/>
              <a:t>팬덤</a:t>
            </a:r>
            <a:endParaRPr kumimoji="1" lang="en-US" altLang="ko-KR" sz="1400" dirty="0"/>
          </a:p>
        </p:txBody>
      </p:sp>
      <p:sp>
        <p:nvSpPr>
          <p:cNvPr id="12" name="오른쪽 화살표[R] 11">
            <a:extLst>
              <a:ext uri="{FF2B5EF4-FFF2-40B4-BE49-F238E27FC236}">
                <a16:creationId xmlns:a16="http://schemas.microsoft.com/office/drawing/2014/main" id="{23492B54-C590-4F9C-4A72-8B4506DA94F9}"/>
              </a:ext>
            </a:extLst>
          </p:cNvPr>
          <p:cNvSpPr/>
          <p:nvPr/>
        </p:nvSpPr>
        <p:spPr>
          <a:xfrm>
            <a:off x="5493647" y="3695599"/>
            <a:ext cx="975939" cy="563756"/>
          </a:xfrm>
          <a:prstGeom prst="rightArrow">
            <a:avLst/>
          </a:prstGeom>
          <a:solidFill>
            <a:srgbClr val="2B2B2B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5A1B2726-73C7-5AD7-5EDC-E9ACD42E4A52}"/>
              </a:ext>
            </a:extLst>
          </p:cNvPr>
          <p:cNvSpPr/>
          <p:nvPr/>
        </p:nvSpPr>
        <p:spPr>
          <a:xfrm>
            <a:off x="6870465" y="2848111"/>
            <a:ext cx="3148927" cy="56375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음악적 특성</a:t>
            </a:r>
            <a:endParaRPr kumimoji="1" lang="en-US" altLang="ko-KR" sz="1400" dirty="0"/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546C6402-C97D-0CB8-911B-13A96BD9CAE2}"/>
              </a:ext>
            </a:extLst>
          </p:cNvPr>
          <p:cNvSpPr/>
          <p:nvPr/>
        </p:nvSpPr>
        <p:spPr>
          <a:xfrm>
            <a:off x="6870465" y="3695599"/>
            <a:ext cx="3148927" cy="56375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키워드 </a:t>
            </a:r>
            <a:r>
              <a:rPr kumimoji="1" lang="ko-KR" altLang="en-US" sz="1400" dirty="0" err="1"/>
              <a:t>검색량</a:t>
            </a:r>
            <a:endParaRPr kumimoji="1" lang="en-US" altLang="ko-KR" sz="1400" dirty="0"/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E0579100-08DA-661F-D78D-D4EE53720E90}"/>
              </a:ext>
            </a:extLst>
          </p:cNvPr>
          <p:cNvSpPr/>
          <p:nvPr/>
        </p:nvSpPr>
        <p:spPr>
          <a:xfrm>
            <a:off x="6870465" y="4561333"/>
            <a:ext cx="3148927" cy="563756"/>
          </a:xfrm>
          <a:prstGeom prst="roundRect">
            <a:avLst/>
          </a:prstGeom>
          <a:solidFill>
            <a:srgbClr val="187B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스트리밍 횟수</a:t>
            </a:r>
            <a:endParaRPr kumimoji="1" lang="en-US" altLang="ko-KR" sz="1400" dirty="0"/>
          </a:p>
        </p:txBody>
      </p:sp>
      <p:sp>
        <p:nvSpPr>
          <p:cNvPr id="3" name="Rectangle: Rounded Corners 5">
            <a:extLst>
              <a:ext uri="{FF2B5EF4-FFF2-40B4-BE49-F238E27FC236}">
                <a16:creationId xmlns:a16="http://schemas.microsoft.com/office/drawing/2014/main" id="{DAA424B0-63A0-8656-A810-DD20FDF2FED8}"/>
              </a:ext>
            </a:extLst>
          </p:cNvPr>
          <p:cNvSpPr/>
          <p:nvPr/>
        </p:nvSpPr>
        <p:spPr>
          <a:xfrm>
            <a:off x="2506513" y="2107283"/>
            <a:ext cx="1637211" cy="415833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선행연구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176A4E53-8E92-9C91-B6BB-03E1C965A184}"/>
              </a:ext>
            </a:extLst>
          </p:cNvPr>
          <p:cNvSpPr/>
          <p:nvPr/>
        </p:nvSpPr>
        <p:spPr>
          <a:xfrm>
            <a:off x="7626322" y="2073373"/>
            <a:ext cx="1637211" cy="415833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차별점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2600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2" grpId="0" animBg="1"/>
      <p:bldP spid="13" grpId="0" animBg="1"/>
      <p:bldP spid="14" grpId="0" animBg="1"/>
      <p:bldP spid="2" grpId="0" animBg="1"/>
      <p:bldP spid="3" grpId="0" animBg="1"/>
      <p:bldP spid="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F086349-B7AA-5B7A-5828-AB32287ECD84}"/>
              </a:ext>
            </a:extLst>
          </p:cNvPr>
          <p:cNvSpPr txBox="1"/>
          <p:nvPr/>
        </p:nvSpPr>
        <p:spPr>
          <a:xfrm>
            <a:off x="2754144" y="120680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결론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Rectangle: Rounded Corners 4">
            <a:extLst>
              <a:ext uri="{FF2B5EF4-FFF2-40B4-BE49-F238E27FC236}">
                <a16:creationId xmlns:a16="http://schemas.microsoft.com/office/drawing/2014/main" id="{3B5D4ABF-D1BF-DCE9-5178-A264BC4C3F77}"/>
              </a:ext>
            </a:extLst>
          </p:cNvPr>
          <p:cNvSpPr/>
          <p:nvPr/>
        </p:nvSpPr>
        <p:spPr>
          <a:xfrm>
            <a:off x="2796473" y="1872479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4" name="Rectangle: Rounded Corners 5">
            <a:extLst>
              <a:ext uri="{FF2B5EF4-FFF2-40B4-BE49-F238E27FC236}">
                <a16:creationId xmlns:a16="http://schemas.microsoft.com/office/drawing/2014/main" id="{DE086A9F-6877-BCDD-41FB-2D471F553842}"/>
              </a:ext>
            </a:extLst>
          </p:cNvPr>
          <p:cNvSpPr/>
          <p:nvPr/>
        </p:nvSpPr>
        <p:spPr>
          <a:xfrm>
            <a:off x="4065631" y="1894807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CDCBCC3F-42F8-2E40-D9F4-FA1D6B20E100}"/>
              </a:ext>
            </a:extLst>
          </p:cNvPr>
          <p:cNvSpPr/>
          <p:nvPr/>
        </p:nvSpPr>
        <p:spPr>
          <a:xfrm>
            <a:off x="5642299" y="1905745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6" name="Rounded Rectangle 27">
            <a:extLst>
              <a:ext uri="{FF2B5EF4-FFF2-40B4-BE49-F238E27FC236}">
                <a16:creationId xmlns:a16="http://schemas.microsoft.com/office/drawing/2014/main" id="{1277BC4E-D19C-1DCF-AD6A-0F85AC3D707F}"/>
              </a:ext>
            </a:extLst>
          </p:cNvPr>
          <p:cNvSpPr/>
          <p:nvPr/>
        </p:nvSpPr>
        <p:spPr>
          <a:xfrm>
            <a:off x="775629" y="721026"/>
            <a:ext cx="1698763" cy="1670396"/>
          </a:xfrm>
          <a:prstGeom prst="roundRect">
            <a:avLst>
              <a:gd name="adj" fmla="val 8724"/>
            </a:avLst>
          </a:prstGeom>
          <a:blipFill>
            <a:blip r:embed="rId5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5E310511-20C3-9FD2-BDDD-7665876B7B20}"/>
              </a:ext>
            </a:extLst>
          </p:cNvPr>
          <p:cNvSpPr/>
          <p:nvPr/>
        </p:nvSpPr>
        <p:spPr>
          <a:xfrm>
            <a:off x="984758" y="2757903"/>
            <a:ext cx="2341538" cy="60877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음악적 특성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Rectangle: Rounded Corners 5">
            <a:extLst>
              <a:ext uri="{FF2B5EF4-FFF2-40B4-BE49-F238E27FC236}">
                <a16:creationId xmlns:a16="http://schemas.microsoft.com/office/drawing/2014/main" id="{B6E6948B-423F-3E54-C144-83EEA25AB664}"/>
              </a:ext>
            </a:extLst>
          </p:cNvPr>
          <p:cNvSpPr/>
          <p:nvPr/>
        </p:nvSpPr>
        <p:spPr>
          <a:xfrm>
            <a:off x="4600184" y="2715935"/>
            <a:ext cx="2341538" cy="60877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키워드 </a:t>
            </a:r>
            <a:r>
              <a:rPr lang="ko-KR" alt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검색량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Rectangle: Rounded Corners 5">
            <a:extLst>
              <a:ext uri="{FF2B5EF4-FFF2-40B4-BE49-F238E27FC236}">
                <a16:creationId xmlns:a16="http://schemas.microsoft.com/office/drawing/2014/main" id="{02BDE3B3-C8E1-8E9E-3F62-A1F7CAD285BD}"/>
              </a:ext>
            </a:extLst>
          </p:cNvPr>
          <p:cNvSpPr/>
          <p:nvPr/>
        </p:nvSpPr>
        <p:spPr>
          <a:xfrm>
            <a:off x="8215610" y="2715935"/>
            <a:ext cx="2341538" cy="608772"/>
          </a:xfrm>
          <a:prstGeom prst="roundRect">
            <a:avLst>
              <a:gd name="adj" fmla="val 8532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err="1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팬덤</a:t>
            </a:r>
            <a:endParaRPr lang="en-US" sz="1500" dirty="0">
              <a:solidFill>
                <a:srgbClr val="1ED7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82F6B101-59D5-ED7E-65EE-EF25CEAE8C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772" y="224525"/>
            <a:ext cx="3713663" cy="6433799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1DAC7563-231B-2367-077F-6D9F45F8DB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249" y="192876"/>
            <a:ext cx="3352951" cy="640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16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0" grpId="0" animBg="1"/>
      <p:bldP spid="2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F086349-B7AA-5B7A-5828-AB32287ECD84}"/>
              </a:ext>
            </a:extLst>
          </p:cNvPr>
          <p:cNvSpPr txBox="1"/>
          <p:nvPr/>
        </p:nvSpPr>
        <p:spPr>
          <a:xfrm>
            <a:off x="442102" y="909006"/>
            <a:ext cx="88866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사용 데이터 </a:t>
            </a:r>
            <a:endParaRPr lang="ko-KR" altLang="en-US" sz="1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b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스포티파이 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api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 https://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developer.spotify.com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/</a:t>
            </a:r>
          </a:p>
          <a:p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스포티파이 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api</a:t>
            </a:r>
            <a:r>
              <a:rPr lang="ko-KR" altLang="en-US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를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활용하여 직접 가수의 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Audio Features</a:t>
            </a:r>
            <a:r>
              <a:rPr lang="ko-KR" altLang="en-US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를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크롤링할 수 있다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.</a:t>
            </a: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- 2010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년부터 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2022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년간 한국 시장에서 상위 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개 곡을 </a:t>
            </a:r>
            <a:r>
              <a:rPr lang="ko-KR" altLang="en-US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크롤링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ko-KR" altLang="en-US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크롤링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날짜 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: 11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월 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12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일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track_with_audio_features_2010_2022.csv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로 저장 후 사용</a:t>
            </a:r>
          </a:p>
          <a:p>
            <a:pPr marL="171450" indent="-171450">
              <a:buFontTx/>
              <a:buChar char="-"/>
            </a:pPr>
            <a:endParaRPr lang="en-US" altLang="ko-KR" sz="12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각 나라별 선호 장르</a:t>
            </a: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https://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www.kaggle.com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/datasets/marshalll3302/favorite-music-genres-by-country</a:t>
            </a:r>
          </a:p>
          <a:p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ko-KR" altLang="en-US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캐글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dataset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에서 구한 데이터셋으로 각 나라별로 어떠한 장르를 선호하고 있는지를 나타낸 데이터</a:t>
            </a: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clean.csv</a:t>
            </a:r>
            <a:endParaRPr lang="en" altLang="ko-Kore-KR" sz="12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  <a:p>
            <a:endParaRPr lang="en" altLang="ko-Kore-KR" sz="12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온라인에서 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Kpop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음원 가격 정보</a:t>
            </a: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https://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www.kaggle.com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/datasets/ericwan1/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kpop-merchandise-prices?select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all_shops.csv</a:t>
            </a:r>
            <a:endParaRPr lang="en" altLang="ko-Kore-KR" sz="12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  <a:p>
            <a:endParaRPr lang="en" altLang="ko-Kore-KR" sz="12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한국인 사용 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OTT 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순위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자주 사용하는 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OTT 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순위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https://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stat.kisdi.re.kr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kor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tblInfo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TblInfoListResult.html?vw_cd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MT_ATITLE&amp;siteGb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=SITE001</a:t>
            </a:r>
          </a:p>
          <a:p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미디어 </a:t>
            </a:r>
            <a:r>
              <a:rPr lang="ko-KR" altLang="en-US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통계포털</a:t>
            </a:r>
            <a:endParaRPr lang="ko-KR" altLang="en-US" sz="12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  <a:p>
            <a:endParaRPr lang="en-US" altLang="ko-KR" sz="12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스포티파이 데이터</a:t>
            </a: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https://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www.kaggle.com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/datasets/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dhruvildave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spotify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-charts</a:t>
            </a:r>
          </a:p>
          <a:p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각 </a:t>
            </a:r>
            <a:r>
              <a:rPr lang="ko-KR" altLang="en-US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날짜별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stream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데이터를 활용하기 위해서 사용</a:t>
            </a: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총 데이터가 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" altLang="ko-Kore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GB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라서 따로 정제해서 사용</a:t>
            </a: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2021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년 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월부터 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2021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년 </a:t>
            </a:r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11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월까지 각 </a:t>
            </a:r>
            <a:r>
              <a:rPr lang="ko-KR" altLang="en-US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날짜별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스트리밍 수와 노래 제공</a:t>
            </a: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위에서 직접 수집한 스포티파이 데이터와 병합을 통해 사용</a:t>
            </a:r>
          </a:p>
          <a:p>
            <a:r>
              <a:rPr lang="en-US" altLang="ko-KR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따로 </a:t>
            </a:r>
            <a:r>
              <a:rPr lang="ko-KR" altLang="en-US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전처리하여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ore-KR" sz="1200" b="0" dirty="0" err="1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clean_stream.csv</a:t>
            </a:r>
            <a:r>
              <a:rPr lang="ko-KR" altLang="en-US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로 저장하여 사용</a:t>
            </a:r>
          </a:p>
          <a:p>
            <a:endParaRPr lang="id-ID" sz="1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0563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F086349-B7AA-5B7A-5828-AB32287ECD84}"/>
              </a:ext>
            </a:extLst>
          </p:cNvPr>
          <p:cNvSpPr txBox="1"/>
          <p:nvPr/>
        </p:nvSpPr>
        <p:spPr>
          <a:xfrm>
            <a:off x="602582" y="1075547"/>
            <a:ext cx="88866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참고자료</a:t>
            </a:r>
          </a:p>
          <a:p>
            <a:b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altLang="ko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- 2020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음악 산업백서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https://</a:t>
            </a:r>
            <a:r>
              <a:rPr lang="en" altLang="ko-Kore-KR" sz="1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www.data.go.kr</a:t>
            </a:r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/data/15090664/</a:t>
            </a:r>
            <a:r>
              <a:rPr lang="en" altLang="ko-Kore-KR" sz="1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fileData.do</a:t>
            </a:r>
            <a:endParaRPr lang="en" altLang="ko-Kore-KR" sz="1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문화체육관광부와 </a:t>
            </a:r>
            <a:r>
              <a:rPr lang="ko-KR" altLang="en-US" sz="1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한국콘텐츠진흥원에서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제작한 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2020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년도 음악 산업 백서 </a:t>
            </a:r>
            <a:endParaRPr lang="en-US" altLang="ko-KR" sz="1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pPr marL="171450" indent="-171450">
              <a:buFontTx/>
              <a:buChar char="-"/>
            </a:pPr>
            <a:endParaRPr lang="ko-KR" altLang="en-US" sz="1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디지털 시대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음반의 흥행요인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https://</a:t>
            </a:r>
            <a:r>
              <a:rPr lang="en" altLang="ko-Kore-KR" sz="1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scienceon.kisti.re.kr</a:t>
            </a:r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" altLang="ko-Kore-KR" sz="1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srch</a:t>
            </a:r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" altLang="ko-Kore-KR" sz="1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selectPORSrchArticleOrgnl.do?cn</a:t>
            </a:r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=DIKO0013688578</a:t>
            </a:r>
          </a:p>
          <a:p>
            <a:pPr marL="171450" indent="-171450">
              <a:buFontTx/>
              <a:buChar char="-"/>
            </a:pPr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현재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CD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가 아닌 디지털시대로 접어들면서 어떠한 요인이 음반에 흥행을 미치는 요인인지 분석</a:t>
            </a:r>
            <a:endParaRPr lang="en-US" altLang="ko-KR" sz="1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pPr marL="171450" indent="-171450">
              <a:buFontTx/>
              <a:buChar char="-"/>
            </a:pPr>
            <a:endParaRPr lang="ko-KR" altLang="en-US" sz="1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대중음악 음원의 흥행요인에 관한 연구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https://</a:t>
            </a:r>
            <a:r>
              <a:rPr lang="en" altLang="ko-Kore-KR" sz="1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scienceon.kisti.re.kr</a:t>
            </a:r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" altLang="ko-Kore-KR" sz="1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srch</a:t>
            </a:r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" altLang="ko-Kore-KR" sz="1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selectPORSrchArticleOrgnl.do?cn</a:t>
            </a:r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=DIKO0014911103</a:t>
            </a:r>
          </a:p>
          <a:p>
            <a:r>
              <a:rPr lang="en" altLang="ko-Kore-K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음원의 흥행요인에 대한 선행 연구 및 </a:t>
            </a:r>
            <a:r>
              <a:rPr lang="ko-KR" altLang="en-US" sz="1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밴드웨건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효과이론 참고</a:t>
            </a:r>
          </a:p>
          <a:p>
            <a:endParaRPr lang="id-ID" sz="1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2418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potify Logo Png - Free Transparent PNG Logos">
            <a:extLst>
              <a:ext uri="{FF2B5EF4-FFF2-40B4-BE49-F238E27FC236}">
                <a16:creationId xmlns:a16="http://schemas.microsoft.com/office/drawing/2014/main" id="{CD94B754-2A67-480D-B391-DB531FD79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755" y="1510424"/>
            <a:ext cx="3837152" cy="383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8ACF08-C1F9-40CF-8275-F3E1BEE5C986}"/>
              </a:ext>
            </a:extLst>
          </p:cNvPr>
          <p:cNvSpPr txBox="1"/>
          <p:nvPr/>
        </p:nvSpPr>
        <p:spPr>
          <a:xfrm>
            <a:off x="3167344" y="2416903"/>
            <a:ext cx="90495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</a:t>
            </a:r>
          </a:p>
        </p:txBody>
      </p:sp>
      <p:sp>
        <p:nvSpPr>
          <p:cNvPr id="6" name="Circle: Hollow 5">
            <a:extLst>
              <a:ext uri="{FF2B5EF4-FFF2-40B4-BE49-F238E27FC236}">
                <a16:creationId xmlns:a16="http://schemas.microsoft.com/office/drawing/2014/main" id="{334482CF-1CFB-43DE-B6A4-07B3453FDD79}"/>
              </a:ext>
            </a:extLst>
          </p:cNvPr>
          <p:cNvSpPr/>
          <p:nvPr/>
        </p:nvSpPr>
        <p:spPr>
          <a:xfrm>
            <a:off x="9059138" y="5101808"/>
            <a:ext cx="5706094" cy="5359646"/>
          </a:xfrm>
          <a:prstGeom prst="donut">
            <a:avLst>
              <a:gd name="adj" fmla="val 19186"/>
            </a:avLst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6DC89D7C-28F1-4175-A543-02375C0AE4BB}"/>
              </a:ext>
            </a:extLst>
          </p:cNvPr>
          <p:cNvSpPr/>
          <p:nvPr/>
        </p:nvSpPr>
        <p:spPr>
          <a:xfrm>
            <a:off x="0" y="-1732100"/>
            <a:ext cx="3028884" cy="2962754"/>
          </a:xfrm>
          <a:prstGeom prst="donut">
            <a:avLst>
              <a:gd name="adj" fmla="val 22328"/>
            </a:avLst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976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68">
            <a:extLst>
              <a:ext uri="{FF2B5EF4-FFF2-40B4-BE49-F238E27FC236}">
                <a16:creationId xmlns:a16="http://schemas.microsoft.com/office/drawing/2014/main" id="{F1775EFA-45F1-44C0-B302-0E1307B40013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7" name="Freeform 140">
            <a:extLst>
              <a:ext uri="{FF2B5EF4-FFF2-40B4-BE49-F238E27FC236}">
                <a16:creationId xmlns:a16="http://schemas.microsoft.com/office/drawing/2014/main" id="{609CAA21-24D5-4C54-87DB-339518FCDB9A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8B10023-F8BF-4968-9B22-1EAE4E053711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ECC835D-C26B-4F4C-A05B-FF7DCC6DE8D2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F91C6CC-0DE6-4658-842E-00271C2DBB04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950A03B-CB47-4C43-8AC9-F81CB2A7EBCC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8" name="Picture 4" descr="Spotify Logo Png - Free Transparent PNG Logos">
            <a:extLst>
              <a:ext uri="{FF2B5EF4-FFF2-40B4-BE49-F238E27FC236}">
                <a16:creationId xmlns:a16="http://schemas.microsoft.com/office/drawing/2014/main" id="{7E40E548-5D75-4236-A051-9845D051B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E1B1E2C6-6854-46E8-AB96-5E5348F1E9C5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1E9BF2C-3F80-4940-A73E-FFC2B612224F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D987767F-A521-4BB5-9D64-17CA56922CB0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DEDD6ACB-2EC0-4977-BF48-BEC2F035CD63}"/>
                </a:ext>
              </a:extLst>
            </p:cNvPr>
            <p:cNvCxnSpPr>
              <a:stCxn id="111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Rounded Rectangle 27">
            <a:extLst>
              <a:ext uri="{FF2B5EF4-FFF2-40B4-BE49-F238E27FC236}">
                <a16:creationId xmlns:a16="http://schemas.microsoft.com/office/drawing/2014/main" id="{A6026A03-AD4E-457E-9CC0-6616477773AD}"/>
              </a:ext>
            </a:extLst>
          </p:cNvPr>
          <p:cNvSpPr/>
          <p:nvPr/>
        </p:nvSpPr>
        <p:spPr>
          <a:xfrm>
            <a:off x="628081" y="2396339"/>
            <a:ext cx="2284691" cy="2213030"/>
          </a:xfrm>
          <a:prstGeom prst="roundRect">
            <a:avLst>
              <a:gd name="adj" fmla="val 8724"/>
            </a:avLst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9" name="Rounded Rectangle 27">
            <a:extLst>
              <a:ext uri="{FF2B5EF4-FFF2-40B4-BE49-F238E27FC236}">
                <a16:creationId xmlns:a16="http://schemas.microsoft.com/office/drawing/2014/main" id="{6AEA5A74-C512-44A0-95B7-D8FEDEFBC43A}"/>
              </a:ext>
            </a:extLst>
          </p:cNvPr>
          <p:cNvSpPr/>
          <p:nvPr/>
        </p:nvSpPr>
        <p:spPr>
          <a:xfrm>
            <a:off x="3479162" y="2403209"/>
            <a:ext cx="2284691" cy="2213030"/>
          </a:xfrm>
          <a:prstGeom prst="roundRect">
            <a:avLst>
              <a:gd name="adj" fmla="val 8724"/>
            </a:avLst>
          </a:prstGeom>
          <a:blipFill>
            <a:blip r:embed="rId5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0" name="Rounded Rectangle 27">
            <a:extLst>
              <a:ext uri="{FF2B5EF4-FFF2-40B4-BE49-F238E27FC236}">
                <a16:creationId xmlns:a16="http://schemas.microsoft.com/office/drawing/2014/main" id="{2139D617-38BE-4B1D-B2D8-4E4558432FFB}"/>
              </a:ext>
            </a:extLst>
          </p:cNvPr>
          <p:cNvSpPr/>
          <p:nvPr/>
        </p:nvSpPr>
        <p:spPr>
          <a:xfrm>
            <a:off x="9203719" y="2391625"/>
            <a:ext cx="2284691" cy="2213030"/>
          </a:xfrm>
          <a:prstGeom prst="roundRect">
            <a:avLst>
              <a:gd name="adj" fmla="val 8724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21" name="Rounded Rectangle 27">
            <a:extLst>
              <a:ext uri="{FF2B5EF4-FFF2-40B4-BE49-F238E27FC236}">
                <a16:creationId xmlns:a16="http://schemas.microsoft.com/office/drawing/2014/main" id="{AA19C93E-C123-441F-8637-9DA4262CB84F}"/>
              </a:ext>
            </a:extLst>
          </p:cNvPr>
          <p:cNvSpPr/>
          <p:nvPr/>
        </p:nvSpPr>
        <p:spPr>
          <a:xfrm>
            <a:off x="6330243" y="2415711"/>
            <a:ext cx="2284691" cy="2213030"/>
          </a:xfrm>
          <a:prstGeom prst="roundRect">
            <a:avLst>
              <a:gd name="adj" fmla="val 8724"/>
            </a:avLst>
          </a:prstGeom>
          <a:blipFill>
            <a:blip r:embed="rId7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3F471FA9-EC55-4BA4-8DF4-F1A88D55BB2D}"/>
              </a:ext>
            </a:extLst>
          </p:cNvPr>
          <p:cNvSpPr txBox="1"/>
          <p:nvPr/>
        </p:nvSpPr>
        <p:spPr>
          <a:xfrm>
            <a:off x="935635" y="4678036"/>
            <a:ext cx="1534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데이터 수집</a:t>
            </a:r>
            <a:endParaRPr lang="id-ID" sz="2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9315CE57-31F6-4F0C-9E8A-772B6E3CA477}"/>
              </a:ext>
            </a:extLst>
          </p:cNvPr>
          <p:cNvSpPr txBox="1"/>
          <p:nvPr/>
        </p:nvSpPr>
        <p:spPr>
          <a:xfrm>
            <a:off x="4188535" y="4662538"/>
            <a:ext cx="671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EDA</a:t>
            </a:r>
            <a:endParaRPr lang="id-ID" sz="2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15287143-DC23-4A6A-B815-274E5FF5342D}"/>
              </a:ext>
            </a:extLst>
          </p:cNvPr>
          <p:cNvSpPr txBox="1"/>
          <p:nvPr/>
        </p:nvSpPr>
        <p:spPr>
          <a:xfrm>
            <a:off x="7058012" y="4708871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모델링</a:t>
            </a:r>
            <a:endParaRPr lang="id-ID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2D0C17D7-EECA-4320-9CCB-8EE5503A94BE}"/>
              </a:ext>
            </a:extLst>
          </p:cNvPr>
          <p:cNvSpPr txBox="1"/>
          <p:nvPr/>
        </p:nvSpPr>
        <p:spPr>
          <a:xfrm>
            <a:off x="10019392" y="4678036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결론</a:t>
            </a:r>
            <a:endParaRPr lang="id-ID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CCA5D8E-9920-4F11-985C-10C7A714A20A}"/>
              </a:ext>
            </a:extLst>
          </p:cNvPr>
          <p:cNvSpPr txBox="1"/>
          <p:nvPr/>
        </p:nvSpPr>
        <p:spPr>
          <a:xfrm>
            <a:off x="731707" y="5005631"/>
            <a:ext cx="2327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스포티파이 </a:t>
            </a:r>
            <a:r>
              <a:rPr lang="en-US" altLang="ko-KR" sz="1400" dirty="0" err="1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api</a:t>
            </a:r>
            <a:r>
              <a:rPr lang="ko-KR" altLang="en-US" sz="1400" dirty="0" err="1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를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활용하여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웹 </a:t>
            </a:r>
            <a:r>
              <a:rPr lang="ko-KR" altLang="en-US" sz="1400" dirty="0" err="1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스크레이핑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기법사용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F444467-6768-4CD5-B806-DC0F16F92542}"/>
              </a:ext>
            </a:extLst>
          </p:cNvPr>
          <p:cNvSpPr txBox="1"/>
          <p:nvPr/>
        </p:nvSpPr>
        <p:spPr>
          <a:xfrm>
            <a:off x="3573568" y="4971372"/>
            <a:ext cx="18934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주어진 데이터 </a:t>
            </a:r>
            <a:r>
              <a:rPr lang="ko-KR" altLang="en-US" sz="1400" dirty="0" err="1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전처리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및 시각화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CB8F84-FC02-40A1-ABE8-0F643D54AFE2}"/>
              </a:ext>
            </a:extLst>
          </p:cNvPr>
          <p:cNvSpPr txBox="1"/>
          <p:nvPr/>
        </p:nvSpPr>
        <p:spPr>
          <a:xfrm>
            <a:off x="7126940" y="5058639"/>
            <a:ext cx="8162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모델링 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FE61ACC-08CF-4CC8-BAAB-61A1408532A4}"/>
              </a:ext>
            </a:extLst>
          </p:cNvPr>
          <p:cNvSpPr/>
          <p:nvPr/>
        </p:nvSpPr>
        <p:spPr>
          <a:xfrm>
            <a:off x="5177674" y="5834751"/>
            <a:ext cx="1836652" cy="426564"/>
          </a:xfrm>
          <a:prstGeom prst="roundRect">
            <a:avLst>
              <a:gd name="adj" fmla="val 47764"/>
            </a:avLst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SEE MORE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9279DF-9B7E-6150-4537-F4FC50458311}"/>
              </a:ext>
            </a:extLst>
          </p:cNvPr>
          <p:cNvSpPr txBox="1"/>
          <p:nvPr/>
        </p:nvSpPr>
        <p:spPr>
          <a:xfrm>
            <a:off x="281622" y="724182"/>
            <a:ext cx="4490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Open Sans" panose="020B0606030504020204" pitchFamily="34" charset="0"/>
                <a:ea typeface="Roboto Th" pitchFamily="2" charset="0"/>
                <a:cs typeface="Open Sans" panose="020B0606030504020204" pitchFamily="34" charset="0"/>
              </a:rPr>
              <a:t>Preview</a:t>
            </a:r>
            <a:endParaRPr lang="en-US" sz="4000" b="1" dirty="0">
              <a:solidFill>
                <a:schemeClr val="bg1"/>
              </a:solidFill>
              <a:latin typeface="Arial" panose="020B0604020202020204" pitchFamily="34" charset="0"/>
              <a:ea typeface="Roboto Th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064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27">
            <a:extLst>
              <a:ext uri="{FF2B5EF4-FFF2-40B4-BE49-F238E27FC236}">
                <a16:creationId xmlns:a16="http://schemas.microsoft.com/office/drawing/2014/main" id="{F09EC4BB-696D-493F-A71E-025E542F7562}"/>
              </a:ext>
            </a:extLst>
          </p:cNvPr>
          <p:cNvSpPr/>
          <p:nvPr/>
        </p:nvSpPr>
        <p:spPr>
          <a:xfrm>
            <a:off x="421107" y="1066962"/>
            <a:ext cx="2129069" cy="2008747"/>
          </a:xfrm>
          <a:prstGeom prst="roundRect">
            <a:avLst>
              <a:gd name="adj" fmla="val 8724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23439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데이터 수집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A511FA-83EC-45F7-B26A-FECABE6B9B89}"/>
              </a:ext>
            </a:extLst>
          </p:cNvPr>
          <p:cNvSpPr txBox="1"/>
          <p:nvPr/>
        </p:nvSpPr>
        <p:spPr>
          <a:xfrm>
            <a:off x="2754144" y="1703764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사용 데이터</a:t>
            </a:r>
            <a:endParaRPr lang="id-ID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54144" y="2292190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88870" y="2292190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743985" y="2292190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AC1013C-D35C-4CF3-9C63-200070536FEF}"/>
              </a:ext>
            </a:extLst>
          </p:cNvPr>
          <p:cNvSpPr/>
          <p:nvPr/>
        </p:nvSpPr>
        <p:spPr>
          <a:xfrm>
            <a:off x="188772" y="3316637"/>
            <a:ext cx="11388688" cy="2474401"/>
          </a:xfrm>
          <a:prstGeom prst="roundRect">
            <a:avLst>
              <a:gd name="adj" fmla="val 220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44D3C-0BA1-4EA5-9615-F93F75E6F2DA}"/>
              </a:ext>
            </a:extLst>
          </p:cNvPr>
          <p:cNvSpPr txBox="1"/>
          <p:nvPr/>
        </p:nvSpPr>
        <p:spPr>
          <a:xfrm>
            <a:off x="416558" y="3215056"/>
            <a:ext cx="111623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스포티파이 제공 </a:t>
            </a:r>
            <a:r>
              <a:rPr lang="en-US" altLang="ko-KR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API</a:t>
            </a:r>
            <a:r>
              <a:rPr lang="ko-KR" altLang="en-US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를</a:t>
            </a:r>
            <a:r>
              <a:rPr lang="ko-KR" alt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통하여 웹 </a:t>
            </a:r>
            <a:r>
              <a:rPr lang="ko-KR" altLang="en-US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스크레이핑</a:t>
            </a:r>
            <a:endParaRPr lang="en-US" altLang="ko-KR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2010</a:t>
            </a:r>
            <a:r>
              <a:rPr lang="ko-KR" alt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년 </a:t>
            </a:r>
            <a:r>
              <a:rPr lang="en-US" altLang="ko-KR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~</a:t>
            </a:r>
            <a:r>
              <a:rPr lang="ko-KR" alt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2022</a:t>
            </a:r>
            <a:r>
              <a:rPr lang="ko-KR" alt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년의 데이터 </a:t>
            </a:r>
            <a:r>
              <a:rPr lang="ko-KR" altLang="en-US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스크레이핑</a:t>
            </a:r>
            <a:r>
              <a:rPr lang="ko-KR" alt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날짜 </a:t>
            </a:r>
            <a:r>
              <a:rPr lang="en-US" altLang="ko-KR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2022</a:t>
            </a:r>
            <a:r>
              <a:rPr lang="ko-KR" alt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년 </a:t>
            </a:r>
            <a:r>
              <a:rPr lang="en-US" altLang="ko-KR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11</a:t>
            </a:r>
            <a:r>
              <a:rPr lang="ko-KR" alt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월 </a:t>
            </a:r>
            <a:r>
              <a:rPr lang="en-US" altLang="ko-KR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12</a:t>
            </a:r>
            <a:r>
              <a:rPr lang="ko-KR" alt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일</a:t>
            </a:r>
            <a:r>
              <a:rPr lang="en-US" altLang="ko-KR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822C394-CFF2-4F62-91F8-A4418E7A2777}"/>
              </a:ext>
            </a:extLst>
          </p:cNvPr>
          <p:cNvSpPr txBox="1"/>
          <p:nvPr/>
        </p:nvSpPr>
        <p:spPr>
          <a:xfrm>
            <a:off x="7744262" y="2281604"/>
            <a:ext cx="45502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developer.spotify.com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9AA5C19-A96B-E8EE-08D6-C57355F28A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38" y="3882374"/>
            <a:ext cx="7772400" cy="2030505"/>
          </a:xfrm>
          <a:prstGeom prst="rect">
            <a:avLst/>
          </a:prstGeom>
        </p:spPr>
      </p:pic>
      <p:pic>
        <p:nvPicPr>
          <p:cNvPr id="24" name="그림 23" descr="테이블이(가) 표시된 사진&#10;&#10;자동 생성된 설명">
            <a:extLst>
              <a:ext uri="{FF2B5EF4-FFF2-40B4-BE49-F238E27FC236}">
                <a16:creationId xmlns:a16="http://schemas.microsoft.com/office/drawing/2014/main" id="{C5EA5D7C-A716-A3B7-0CFB-5DEB0928F0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568" y="3887144"/>
            <a:ext cx="7772400" cy="205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291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442102" y="753519"/>
            <a:ext cx="23439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데이터 설명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A511FA-83EC-45F7-B26A-FECABE6B9B89}"/>
              </a:ext>
            </a:extLst>
          </p:cNvPr>
          <p:cNvSpPr txBox="1"/>
          <p:nvPr/>
        </p:nvSpPr>
        <p:spPr>
          <a:xfrm>
            <a:off x="541008" y="1319155"/>
            <a:ext cx="1843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Audio_Features</a:t>
            </a:r>
            <a:endParaRPr lang="id-ID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868533" y="850153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115601" y="877976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771555" y="895789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AC1013C-D35C-4CF3-9C63-200070536FEF}"/>
              </a:ext>
            </a:extLst>
          </p:cNvPr>
          <p:cNvSpPr/>
          <p:nvPr/>
        </p:nvSpPr>
        <p:spPr>
          <a:xfrm>
            <a:off x="341302" y="3316637"/>
            <a:ext cx="11388688" cy="2474401"/>
          </a:xfrm>
          <a:prstGeom prst="roundRect">
            <a:avLst>
              <a:gd name="adj" fmla="val 220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44D3C-0BA1-4EA5-9615-F93F75E6F2DA}"/>
              </a:ext>
            </a:extLst>
          </p:cNvPr>
          <p:cNvSpPr txBox="1"/>
          <p:nvPr/>
        </p:nvSpPr>
        <p:spPr>
          <a:xfrm>
            <a:off x="421198" y="1726260"/>
            <a:ext cx="1098270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danceability :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춤 추기에 적합한가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범위 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 ~ 1,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값이 클 수록 춤추기 좋음</a:t>
            </a:r>
            <a:endParaRPr lang="en-US" altLang="ko-K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endParaRPr lang="ko-KR" alt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energy :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에너지의 정도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범위 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 ~ 1,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화려하고 노이즈가 많을 수록 값이 큼</a:t>
            </a:r>
            <a:endParaRPr lang="en-US" altLang="ko-K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endParaRPr lang="ko-KR" alt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instrumentlness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: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노래에 보컬이 있는 정도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범위 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 ~ 1</a:t>
            </a:r>
          </a:p>
          <a:p>
            <a:pPr marL="285750" indent="-285750" algn="just">
              <a:buFontTx/>
              <a:buChar char="-"/>
            </a:pPr>
            <a:endParaRPr lang="en-US" altLang="ko-K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liveness :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노래의 라이브 정도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범위 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~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  <a:p>
            <a:pPr marL="285750" indent="-285750" algn="just">
              <a:buFontTx/>
              <a:buChar char="-"/>
            </a:pPr>
            <a:endParaRPr lang="ko-KR" alt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loudness :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소리의 화려함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큼 정도 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ko-KR" alt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데시벨로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표현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 marL="285750" indent="-285750" algn="just">
              <a:buFontTx/>
              <a:buChar char="-"/>
            </a:pPr>
            <a:endParaRPr lang="en-US" altLang="ko-K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 :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장조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major) = 1,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단조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minor) = 0</a:t>
            </a:r>
          </a:p>
          <a:p>
            <a:pPr marL="285750" indent="-285750" algn="just">
              <a:buFontTx/>
              <a:buChar char="-"/>
            </a:pP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speechiness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: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말하는 정도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스포티파이에서는 팟캐스트를 통하여 토크쇼 및 오디오북도 제공</a:t>
            </a:r>
            <a:endParaRPr lang="en-US" altLang="ko-K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endParaRPr lang="ko-KR" alt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 :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템포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BMP(Beats Per Minute)</a:t>
            </a:r>
            <a:r>
              <a:rPr lang="ko-KR" alt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으로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표현</a:t>
            </a:r>
            <a:endParaRPr lang="en-US" altLang="ko-K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endParaRPr lang="ko-KR" alt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valence :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음원의 밝음 정도</a:t>
            </a:r>
            <a:r>
              <a:rPr lang="en-US" altLang="ko-K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밝고 행복하고 기쁘면 값이 높고 슬프고 화나고 우울하면 값이 낮게 나옴</a:t>
            </a:r>
            <a:endParaRPr lang="en-US" altLang="ko-K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just"/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73A8B5BF-B7AF-15CB-4E93-0CD1B40C42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100" y="1062822"/>
            <a:ext cx="3556000" cy="33147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9621EED8-393B-FA98-68C5-9997BF6521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1799" y="1063925"/>
            <a:ext cx="3556000" cy="331470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AAEA47E9-EED1-C506-014D-ADF41B20EA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7377" y="1062283"/>
            <a:ext cx="35560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73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27">
            <a:extLst>
              <a:ext uri="{FF2B5EF4-FFF2-40B4-BE49-F238E27FC236}">
                <a16:creationId xmlns:a16="http://schemas.microsoft.com/office/drawing/2014/main" id="{F09EC4BB-696D-493F-A71E-025E542F7562}"/>
              </a:ext>
            </a:extLst>
          </p:cNvPr>
          <p:cNvSpPr/>
          <p:nvPr/>
        </p:nvSpPr>
        <p:spPr>
          <a:xfrm>
            <a:off x="459744" y="757866"/>
            <a:ext cx="2129069" cy="2008747"/>
          </a:xfrm>
          <a:prstGeom prst="roundRect">
            <a:avLst>
              <a:gd name="adj" fmla="val 872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2754144" y="1206802"/>
            <a:ext cx="993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EDA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A511FA-83EC-45F7-B26A-FECABE6B9B89}"/>
              </a:ext>
            </a:extLst>
          </p:cNvPr>
          <p:cNvSpPr txBox="1"/>
          <p:nvPr/>
        </p:nvSpPr>
        <p:spPr>
          <a:xfrm>
            <a:off x="2754144" y="1703764"/>
            <a:ext cx="3014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연도별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audio features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평균</a:t>
            </a:r>
            <a:endParaRPr lang="id-ID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2754144" y="2292190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4088870" y="2292190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5743985" y="2292190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AC1013C-D35C-4CF3-9C63-200070536FEF}"/>
              </a:ext>
            </a:extLst>
          </p:cNvPr>
          <p:cNvSpPr/>
          <p:nvPr/>
        </p:nvSpPr>
        <p:spPr>
          <a:xfrm>
            <a:off x="341302" y="3316637"/>
            <a:ext cx="11388688" cy="2474401"/>
          </a:xfrm>
          <a:prstGeom prst="roundRect">
            <a:avLst>
              <a:gd name="adj" fmla="val 220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EBA242C8-D829-F4CF-6EFD-8FD4EC6568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126" y="2833214"/>
            <a:ext cx="7772400" cy="310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052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FEBA8-9453-4816-832D-A37A21DBDC48}"/>
              </a:ext>
            </a:extLst>
          </p:cNvPr>
          <p:cNvSpPr txBox="1"/>
          <p:nvPr/>
        </p:nvSpPr>
        <p:spPr>
          <a:xfrm>
            <a:off x="469001" y="758424"/>
            <a:ext cx="993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EDA</a:t>
            </a:r>
            <a:endParaRPr lang="id-ID" sz="3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A511FA-83EC-45F7-B26A-FECABE6B9B89}"/>
              </a:ext>
            </a:extLst>
          </p:cNvPr>
          <p:cNvSpPr txBox="1"/>
          <p:nvPr/>
        </p:nvSpPr>
        <p:spPr>
          <a:xfrm>
            <a:off x="541008" y="1319155"/>
            <a:ext cx="2655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Audio_Features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의 평균</a:t>
            </a:r>
            <a:endParaRPr lang="id-ID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5FF435-7E2D-484E-BB88-F28EAC8ED217}"/>
              </a:ext>
            </a:extLst>
          </p:cNvPr>
          <p:cNvSpPr/>
          <p:nvPr/>
        </p:nvSpPr>
        <p:spPr>
          <a:xfrm>
            <a:off x="1668796" y="862261"/>
            <a:ext cx="1164548" cy="358746"/>
          </a:xfrm>
          <a:prstGeom prst="roundRect">
            <a:avLst>
              <a:gd name="adj" fmla="val 47764"/>
            </a:avLst>
          </a:prstGeom>
          <a:solidFill>
            <a:srgbClr val="1ED760"/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C25980-AFC3-40B3-8D0B-C4D1C67E63BE}"/>
              </a:ext>
            </a:extLst>
          </p:cNvPr>
          <p:cNvSpPr/>
          <p:nvPr/>
        </p:nvSpPr>
        <p:spPr>
          <a:xfrm>
            <a:off x="2915864" y="864326"/>
            <a:ext cx="1484937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1ED7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5087F-EC64-42BF-880E-D683DFC24545}"/>
              </a:ext>
            </a:extLst>
          </p:cNvPr>
          <p:cNvSpPr/>
          <p:nvPr/>
        </p:nvSpPr>
        <p:spPr>
          <a:xfrm>
            <a:off x="4481665" y="869260"/>
            <a:ext cx="452399" cy="358746"/>
          </a:xfrm>
          <a:prstGeom prst="roundRect">
            <a:avLst>
              <a:gd name="adj" fmla="val 47764"/>
            </a:avLst>
          </a:prstGeom>
          <a:solidFill>
            <a:schemeClr val="bg1">
              <a:lumMod val="50000"/>
              <a:alpha val="34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3633F-CD16-492E-BDAD-B0A670D0AD2B}"/>
              </a:ext>
            </a:extLst>
          </p:cNvPr>
          <p:cNvSpPr txBox="1"/>
          <p:nvPr/>
        </p:nvSpPr>
        <p:spPr>
          <a:xfrm>
            <a:off x="586256" y="209755"/>
            <a:ext cx="108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</a:t>
            </a:r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id-ID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Freeform 140">
            <a:extLst>
              <a:ext uri="{FF2B5EF4-FFF2-40B4-BE49-F238E27FC236}">
                <a16:creationId xmlns:a16="http://schemas.microsoft.com/office/drawing/2014/main" id="{1831BC3A-49BB-4BA5-AF34-BDD89669E3F5}"/>
              </a:ext>
            </a:extLst>
          </p:cNvPr>
          <p:cNvSpPr/>
          <p:nvPr/>
        </p:nvSpPr>
        <p:spPr>
          <a:xfrm>
            <a:off x="11102821" y="243861"/>
            <a:ext cx="232300" cy="249044"/>
          </a:xfrm>
          <a:custGeom>
            <a:avLst/>
            <a:gdLst>
              <a:gd name="connsiteX0" fmla="*/ 989763 w 1979525"/>
              <a:gd name="connsiteY0" fmla="*/ 0 h 2114669"/>
              <a:gd name="connsiteX1" fmla="*/ 1979525 w 1979525"/>
              <a:gd name="connsiteY1" fmla="*/ 654022 h 2114669"/>
              <a:gd name="connsiteX2" fmla="*/ 1979525 w 1979525"/>
              <a:gd name="connsiteY2" fmla="*/ 2114669 h 2114669"/>
              <a:gd name="connsiteX3" fmla="*/ 1303337 w 1979525"/>
              <a:gd name="connsiteY3" fmla="*/ 2114669 h 2114669"/>
              <a:gd name="connsiteX4" fmla="*/ 1303337 w 1979525"/>
              <a:gd name="connsiteY4" fmla="*/ 1150573 h 2114669"/>
              <a:gd name="connsiteX5" fmla="*/ 697050 w 1979525"/>
              <a:gd name="connsiteY5" fmla="*/ 1150573 h 2114669"/>
              <a:gd name="connsiteX6" fmla="*/ 697050 w 1979525"/>
              <a:gd name="connsiteY6" fmla="*/ 2114669 h 2114669"/>
              <a:gd name="connsiteX7" fmla="*/ 0 w 1979525"/>
              <a:gd name="connsiteY7" fmla="*/ 2114669 h 2114669"/>
              <a:gd name="connsiteX8" fmla="*/ 0 w 1979525"/>
              <a:gd name="connsiteY8" fmla="*/ 654022 h 2114669"/>
              <a:gd name="connsiteX9" fmla="*/ 989763 w 1979525"/>
              <a:gd name="connsiteY9" fmla="*/ 0 h 2114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79525" h="2114669">
                <a:moveTo>
                  <a:pt x="989763" y="0"/>
                </a:moveTo>
                <a:lnTo>
                  <a:pt x="1979525" y="654022"/>
                </a:lnTo>
                <a:lnTo>
                  <a:pt x="1979525" y="2114669"/>
                </a:lnTo>
                <a:lnTo>
                  <a:pt x="1303337" y="2114669"/>
                </a:lnTo>
                <a:lnTo>
                  <a:pt x="1303337" y="1150573"/>
                </a:lnTo>
                <a:lnTo>
                  <a:pt x="697050" y="1150573"/>
                </a:lnTo>
                <a:lnTo>
                  <a:pt x="697050" y="2114669"/>
                </a:lnTo>
                <a:lnTo>
                  <a:pt x="0" y="2114669"/>
                </a:lnTo>
                <a:lnTo>
                  <a:pt x="0" y="654022"/>
                </a:lnTo>
                <a:lnTo>
                  <a:pt x="989763" y="0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14BEF0-CCA3-44CE-B69F-76189F55B0EF}"/>
              </a:ext>
            </a:extLst>
          </p:cNvPr>
          <p:cNvGrpSpPr/>
          <p:nvPr/>
        </p:nvGrpSpPr>
        <p:grpSpPr>
          <a:xfrm>
            <a:off x="11512494" y="261120"/>
            <a:ext cx="217496" cy="231785"/>
            <a:chOff x="3688336" y="1545798"/>
            <a:chExt cx="276625" cy="38342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44D2895-8DA0-4F68-BBAC-CCCBCB001441}"/>
                </a:ext>
              </a:extLst>
            </p:cNvPr>
            <p:cNvCxnSpPr/>
            <p:nvPr/>
          </p:nvCxnSpPr>
          <p:spPr>
            <a:xfrm>
              <a:off x="3688336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908FEE-69F2-41FB-AC57-AFEE28F29C62}"/>
                </a:ext>
              </a:extLst>
            </p:cNvPr>
            <p:cNvCxnSpPr/>
            <p:nvPr/>
          </p:nvCxnSpPr>
          <p:spPr>
            <a:xfrm>
              <a:off x="3772861" y="1545798"/>
              <a:ext cx="0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F28171-D802-432A-99A5-FC5B3D971027}"/>
                </a:ext>
              </a:extLst>
            </p:cNvPr>
            <p:cNvCxnSpPr/>
            <p:nvPr/>
          </p:nvCxnSpPr>
          <p:spPr>
            <a:xfrm>
              <a:off x="3857385" y="1545798"/>
              <a:ext cx="107576" cy="383429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4" descr="Spotify Logo Png - Free Transparent PNG Logos">
            <a:extLst>
              <a:ext uri="{FF2B5EF4-FFF2-40B4-BE49-F238E27FC236}">
                <a16:creationId xmlns:a16="http://schemas.microsoft.com/office/drawing/2014/main" id="{B2CA7250-FCD2-48FE-9345-8CF3AF0D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2" y="221492"/>
            <a:ext cx="320960" cy="32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5A19FD-B257-43F8-9804-2EA837EF4E98}"/>
              </a:ext>
            </a:extLst>
          </p:cNvPr>
          <p:cNvSpPr/>
          <p:nvPr/>
        </p:nvSpPr>
        <p:spPr>
          <a:xfrm>
            <a:off x="2754144" y="218097"/>
            <a:ext cx="7611262" cy="358746"/>
          </a:xfrm>
          <a:prstGeom prst="roundRect">
            <a:avLst>
              <a:gd name="adj" fmla="val 47764"/>
            </a:avLst>
          </a:prstGeom>
          <a:solidFill>
            <a:srgbClr val="F7F7F7">
              <a:alpha val="97000"/>
            </a:srgbClr>
          </a:solidFill>
          <a:ln>
            <a:noFill/>
          </a:ln>
          <a:effectLst>
            <a:outerShdw blurRad="254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8C0E5C-553F-41CC-9952-5593127A2B08}"/>
              </a:ext>
            </a:extLst>
          </p:cNvPr>
          <p:cNvGrpSpPr/>
          <p:nvPr/>
        </p:nvGrpSpPr>
        <p:grpSpPr>
          <a:xfrm>
            <a:off x="10019392" y="294140"/>
            <a:ext cx="168641" cy="190293"/>
            <a:chOff x="1871831" y="1043492"/>
            <a:chExt cx="261536" cy="26501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68C82B-4AD0-4CA4-ACB2-4EDBD46A25BF}"/>
                </a:ext>
              </a:extLst>
            </p:cNvPr>
            <p:cNvSpPr/>
            <p:nvPr/>
          </p:nvSpPr>
          <p:spPr>
            <a:xfrm>
              <a:off x="1871831" y="1043492"/>
              <a:ext cx="226920" cy="226920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F2A9AA-9A6C-46DC-9A10-8381A0693D11}"/>
                </a:ext>
              </a:extLst>
            </p:cNvPr>
            <p:cNvCxnSpPr>
              <a:stCxn id="17" idx="5"/>
            </p:cNvCxnSpPr>
            <p:nvPr/>
          </p:nvCxnSpPr>
          <p:spPr>
            <a:xfrm>
              <a:off x="2065519" y="1237180"/>
              <a:ext cx="67848" cy="7132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AC1013C-D35C-4CF3-9C63-200070536FEF}"/>
              </a:ext>
            </a:extLst>
          </p:cNvPr>
          <p:cNvSpPr/>
          <p:nvPr/>
        </p:nvSpPr>
        <p:spPr>
          <a:xfrm>
            <a:off x="341302" y="3316637"/>
            <a:ext cx="11388688" cy="2474401"/>
          </a:xfrm>
          <a:prstGeom prst="roundRect">
            <a:avLst>
              <a:gd name="adj" fmla="val 220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2C91BC9-D337-4FD3-ABB2-AF9DB3B4162D}"/>
              </a:ext>
            </a:extLst>
          </p:cNvPr>
          <p:cNvGrpSpPr/>
          <p:nvPr/>
        </p:nvGrpSpPr>
        <p:grpSpPr>
          <a:xfrm>
            <a:off x="-854" y="6156508"/>
            <a:ext cx="12191999" cy="703385"/>
            <a:chOff x="0" y="6194371"/>
            <a:chExt cx="12191999" cy="70338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BE5767-D3F8-4517-8DAD-D0261DCEF276}"/>
                </a:ext>
              </a:extLst>
            </p:cNvPr>
            <p:cNvSpPr/>
            <p:nvPr/>
          </p:nvSpPr>
          <p:spPr>
            <a:xfrm>
              <a:off x="0" y="6194371"/>
              <a:ext cx="12191999" cy="70338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2032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E6B18F6-C283-45F6-BCB3-1E07CD34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429" y="6225326"/>
              <a:ext cx="4709721" cy="5929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8266C0B-7F78-4FAC-BA95-D2181E71D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0428" y="6296137"/>
              <a:ext cx="2228850" cy="400050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CB5A2E6-83CF-486A-8169-0D14742FB3EE}"/>
              </a:ext>
            </a:extLst>
          </p:cNvPr>
          <p:cNvCxnSpPr>
            <a:cxnSpLocks/>
          </p:cNvCxnSpPr>
          <p:nvPr/>
        </p:nvCxnSpPr>
        <p:spPr>
          <a:xfrm>
            <a:off x="4189865" y="6672008"/>
            <a:ext cx="3849235" cy="10257"/>
          </a:xfrm>
          <a:prstGeom prst="line">
            <a:avLst/>
          </a:prstGeom>
          <a:ln w="28575">
            <a:solidFill>
              <a:srgbClr val="1ED7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그림 19">
            <a:extLst>
              <a:ext uri="{FF2B5EF4-FFF2-40B4-BE49-F238E27FC236}">
                <a16:creationId xmlns:a16="http://schemas.microsoft.com/office/drawing/2014/main" id="{D89BB573-F477-65E2-9638-872117B044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13" y="1708582"/>
            <a:ext cx="10992695" cy="425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664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1A987FDA-3A0B-4B9D-BFD3-C08E919B31EF}">
  <we:reference id="wa104381063" version="1.0.0.1" store="en-US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2048</TotalTime>
  <Words>1436</Words>
  <Application>Microsoft Office PowerPoint</Application>
  <PresentationFormat>와이드스크린</PresentationFormat>
  <Paragraphs>479</Paragraphs>
  <Slides>43</Slides>
  <Notes>34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50" baseType="lpstr">
      <vt:lpstr>Menlo</vt:lpstr>
      <vt:lpstr>맑은 고딕</vt:lpstr>
      <vt:lpstr>Arial</vt:lpstr>
      <vt:lpstr>Calibri</vt:lpstr>
      <vt:lpstr>Calibri Light</vt:lpstr>
      <vt:lpstr>Open Sans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Denice Celis</dc:creator>
  <cp:lastModifiedBy>김동하</cp:lastModifiedBy>
  <cp:revision>106</cp:revision>
  <dcterms:created xsi:type="dcterms:W3CDTF">2021-07-27T06:16:35Z</dcterms:created>
  <dcterms:modified xsi:type="dcterms:W3CDTF">2023-02-17T08:14:26Z</dcterms:modified>
</cp:coreProperties>
</file>

<file path=docProps/thumbnail.jpeg>
</file>